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Lst>
  <p:notesMasterIdLst>
    <p:notesMasterId r:id="rId64"/>
  </p:notesMasterIdLst>
  <p:handoutMasterIdLst>
    <p:handoutMasterId r:id="rId65"/>
  </p:handoutMasterIdLst>
  <p:sldIdLst>
    <p:sldId id="373" r:id="rId2"/>
    <p:sldId id="534" r:id="rId3"/>
    <p:sldId id="594" r:id="rId4"/>
    <p:sldId id="595" r:id="rId5"/>
    <p:sldId id="596" r:id="rId6"/>
    <p:sldId id="671" r:id="rId7"/>
    <p:sldId id="597" r:id="rId8"/>
    <p:sldId id="599" r:id="rId9"/>
    <p:sldId id="600" r:id="rId10"/>
    <p:sldId id="309" r:id="rId11"/>
    <p:sldId id="629" r:id="rId12"/>
    <p:sldId id="632" r:id="rId13"/>
    <p:sldId id="689" r:id="rId14"/>
    <p:sldId id="690" r:id="rId15"/>
    <p:sldId id="691" r:id="rId16"/>
    <p:sldId id="696" r:id="rId17"/>
    <p:sldId id="406" r:id="rId18"/>
    <p:sldId id="601" r:id="rId19"/>
    <p:sldId id="635" r:id="rId20"/>
    <p:sldId id="602" r:id="rId21"/>
    <p:sldId id="636" r:id="rId22"/>
    <p:sldId id="667" r:id="rId23"/>
    <p:sldId id="705" r:id="rId24"/>
    <p:sldId id="742" r:id="rId25"/>
    <p:sldId id="605" r:id="rId26"/>
    <p:sldId id="726" r:id="rId27"/>
    <p:sldId id="606" r:id="rId28"/>
    <p:sldId id="639" r:id="rId29"/>
    <p:sldId id="640" r:id="rId30"/>
    <p:sldId id="692" r:id="rId31"/>
    <p:sldId id="743" r:id="rId32"/>
    <p:sldId id="668" r:id="rId33"/>
    <p:sldId id="706" r:id="rId34"/>
    <p:sldId id="734" r:id="rId35"/>
    <p:sldId id="642" r:id="rId36"/>
    <p:sldId id="643" r:id="rId37"/>
    <p:sldId id="609" r:id="rId38"/>
    <p:sldId id="676" r:id="rId39"/>
    <p:sldId id="677" r:id="rId40"/>
    <p:sldId id="612" r:id="rId41"/>
    <p:sldId id="646" r:id="rId42"/>
    <p:sldId id="647" r:id="rId43"/>
    <p:sldId id="724" r:id="rId44"/>
    <p:sldId id="615" r:id="rId45"/>
    <p:sldId id="653" r:id="rId46"/>
    <p:sldId id="655" r:id="rId47"/>
    <p:sldId id="617" r:id="rId48"/>
    <p:sldId id="657" r:id="rId49"/>
    <p:sldId id="686" r:id="rId50"/>
    <p:sldId id="681" r:id="rId51"/>
    <p:sldId id="620" r:id="rId52"/>
    <p:sldId id="621" r:id="rId53"/>
    <p:sldId id="661" r:id="rId54"/>
    <p:sldId id="622" r:id="rId55"/>
    <p:sldId id="662" r:id="rId56"/>
    <p:sldId id="721" r:id="rId57"/>
    <p:sldId id="624" r:id="rId58"/>
    <p:sldId id="735" r:id="rId59"/>
    <p:sldId id="737" r:id="rId60"/>
    <p:sldId id="738" r:id="rId61"/>
    <p:sldId id="744" r:id="rId62"/>
    <p:sldId id="741" r:id="rId63"/>
  </p:sldIdLst>
  <p:sldSz cx="9144000" cy="6858000" type="screen4x3"/>
  <p:notesSz cx="7099300" cy="10234613"/>
  <p:defaultTextStyle>
    <a:defPPr>
      <a:defRPr lang="tr-TR"/>
    </a:defPPr>
    <a:lvl1pPr algn="l" rtl="0" fontAlgn="base">
      <a:spcBef>
        <a:spcPct val="0"/>
      </a:spcBef>
      <a:spcAft>
        <a:spcPct val="0"/>
      </a:spcAft>
      <a:defRPr kern="1200">
        <a:solidFill>
          <a:schemeClr val="tx1"/>
        </a:solidFill>
        <a:latin typeface="Palatino Linotype" pitchFamily="18" charset="0"/>
        <a:ea typeface="+mn-ea"/>
        <a:cs typeface="Arial" charset="0"/>
      </a:defRPr>
    </a:lvl1pPr>
    <a:lvl2pPr marL="457200" algn="l" rtl="0" fontAlgn="base">
      <a:spcBef>
        <a:spcPct val="0"/>
      </a:spcBef>
      <a:spcAft>
        <a:spcPct val="0"/>
      </a:spcAft>
      <a:defRPr kern="1200">
        <a:solidFill>
          <a:schemeClr val="tx1"/>
        </a:solidFill>
        <a:latin typeface="Palatino Linotype" pitchFamily="18" charset="0"/>
        <a:ea typeface="+mn-ea"/>
        <a:cs typeface="Arial" charset="0"/>
      </a:defRPr>
    </a:lvl2pPr>
    <a:lvl3pPr marL="914400" algn="l" rtl="0" fontAlgn="base">
      <a:spcBef>
        <a:spcPct val="0"/>
      </a:spcBef>
      <a:spcAft>
        <a:spcPct val="0"/>
      </a:spcAft>
      <a:defRPr kern="1200">
        <a:solidFill>
          <a:schemeClr val="tx1"/>
        </a:solidFill>
        <a:latin typeface="Palatino Linotype" pitchFamily="18" charset="0"/>
        <a:ea typeface="+mn-ea"/>
        <a:cs typeface="Arial" charset="0"/>
      </a:defRPr>
    </a:lvl3pPr>
    <a:lvl4pPr marL="1371600" algn="l" rtl="0" fontAlgn="base">
      <a:spcBef>
        <a:spcPct val="0"/>
      </a:spcBef>
      <a:spcAft>
        <a:spcPct val="0"/>
      </a:spcAft>
      <a:defRPr kern="1200">
        <a:solidFill>
          <a:schemeClr val="tx1"/>
        </a:solidFill>
        <a:latin typeface="Palatino Linotype" pitchFamily="18" charset="0"/>
        <a:ea typeface="+mn-ea"/>
        <a:cs typeface="Arial" charset="0"/>
      </a:defRPr>
    </a:lvl4pPr>
    <a:lvl5pPr marL="1828800" algn="l" rtl="0" fontAlgn="base">
      <a:spcBef>
        <a:spcPct val="0"/>
      </a:spcBef>
      <a:spcAft>
        <a:spcPct val="0"/>
      </a:spcAft>
      <a:defRPr kern="1200">
        <a:solidFill>
          <a:schemeClr val="tx1"/>
        </a:solidFill>
        <a:latin typeface="Palatino Linotype" pitchFamily="18" charset="0"/>
        <a:ea typeface="+mn-ea"/>
        <a:cs typeface="Arial" charset="0"/>
      </a:defRPr>
    </a:lvl5pPr>
    <a:lvl6pPr marL="2286000" algn="l" defTabSz="914400" rtl="0" eaLnBrk="1" latinLnBrk="0" hangingPunct="1">
      <a:defRPr kern="1200">
        <a:solidFill>
          <a:schemeClr val="tx1"/>
        </a:solidFill>
        <a:latin typeface="Palatino Linotype" pitchFamily="18" charset="0"/>
        <a:ea typeface="+mn-ea"/>
        <a:cs typeface="Arial" charset="0"/>
      </a:defRPr>
    </a:lvl6pPr>
    <a:lvl7pPr marL="2743200" algn="l" defTabSz="914400" rtl="0" eaLnBrk="1" latinLnBrk="0" hangingPunct="1">
      <a:defRPr kern="1200">
        <a:solidFill>
          <a:schemeClr val="tx1"/>
        </a:solidFill>
        <a:latin typeface="Palatino Linotype" pitchFamily="18" charset="0"/>
        <a:ea typeface="+mn-ea"/>
        <a:cs typeface="Arial" charset="0"/>
      </a:defRPr>
    </a:lvl7pPr>
    <a:lvl8pPr marL="3200400" algn="l" defTabSz="914400" rtl="0" eaLnBrk="1" latinLnBrk="0" hangingPunct="1">
      <a:defRPr kern="1200">
        <a:solidFill>
          <a:schemeClr val="tx1"/>
        </a:solidFill>
        <a:latin typeface="Palatino Linotype" pitchFamily="18" charset="0"/>
        <a:ea typeface="+mn-ea"/>
        <a:cs typeface="Arial" charset="0"/>
      </a:defRPr>
    </a:lvl8pPr>
    <a:lvl9pPr marL="3657600" algn="l" defTabSz="914400" rtl="0" eaLnBrk="1" latinLnBrk="0" hangingPunct="1">
      <a:defRPr kern="1200">
        <a:solidFill>
          <a:schemeClr val="tx1"/>
        </a:solidFill>
        <a:latin typeface="Palatino Linotype" pitchFamily="18"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000"/>
    <a:srgbClr val="D5D5D5"/>
    <a:srgbClr val="E8E8EF"/>
    <a:srgbClr val="E8E8E8"/>
    <a:srgbClr val="FFFFFF"/>
    <a:srgbClr val="333399"/>
    <a:srgbClr val="FFCC99"/>
    <a:srgbClr val="99CC00"/>
    <a:srgbClr val="66FF33"/>
    <a:srgbClr val="8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Orta Stil 2 - Vurgu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2DE63D5-997A-4646-A377-4702673A728D}" styleName="Açık Stil 2 - Vurgu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A111915-BE36-4E01-A7E5-04B1672EAD32}" styleName="Açık Stil 2 - Vurgu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72833802-FEF1-4C79-8D5D-14CF1EAF98D9}" styleName="Açık Stil 2 - Vurgu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912C8C85-51F0-491E-9774-3900AFEF0FD7}" styleName="Açık Stil 2 - Vurgu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Orta Stil 1 - Vurgu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835" autoAdjust="0"/>
    <p:restoredTop sz="94660"/>
  </p:normalViewPr>
  <p:slideViewPr>
    <p:cSldViewPr showGuides="1">
      <p:cViewPr varScale="1">
        <p:scale>
          <a:sx n="103" d="100"/>
          <a:sy n="103" d="100"/>
        </p:scale>
        <p:origin x="-160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232"/>
    </p:cViewPr>
  </p:sorterViewPr>
  <p:notesViewPr>
    <p:cSldViewPr showGuides="1">
      <p:cViewPr varScale="1">
        <p:scale>
          <a:sx n="75" d="100"/>
          <a:sy n="75" d="100"/>
        </p:scale>
        <p:origin x="-2118" y="-84"/>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notesMaster" Target="notesMasters/notesMaster1.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5.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6.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7.e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19.e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21.emf"/><Relationship Id="rId1" Type="http://schemas.openxmlformats.org/officeDocument/2006/relationships/image" Target="../media/image20.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22.e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23.e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24.emf"/></Relationships>
</file>

<file path=ppt/drawings/_rels/vmlDrawing19.vml.rels><?xml version="1.0" encoding="UTF-8" standalone="yes"?>
<Relationships xmlns="http://schemas.openxmlformats.org/package/2006/relationships"><Relationship Id="rId1" Type="http://schemas.openxmlformats.org/officeDocument/2006/relationships/image" Target="../media/image25.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20.vml.rels><?xml version="1.0" encoding="UTF-8" standalone="yes"?>
<Relationships xmlns="http://schemas.openxmlformats.org/package/2006/relationships"><Relationship Id="rId1" Type="http://schemas.openxmlformats.org/officeDocument/2006/relationships/image" Target="../media/image26.emf"/></Relationships>
</file>

<file path=ppt/drawings/_rels/vmlDrawing21.vml.rels><?xml version="1.0" encoding="UTF-8" standalone="yes"?>
<Relationships xmlns="http://schemas.openxmlformats.org/package/2006/relationships"><Relationship Id="rId1" Type="http://schemas.openxmlformats.org/officeDocument/2006/relationships/image" Target="../media/image27.e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28.e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29.e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30.emf"/></Relationships>
</file>

<file path=ppt/drawings/_rels/vmlDrawing25.vml.rels><?xml version="1.0" encoding="UTF-8" standalone="yes"?>
<Relationships xmlns="http://schemas.openxmlformats.org/package/2006/relationships"><Relationship Id="rId1" Type="http://schemas.openxmlformats.org/officeDocument/2006/relationships/image" Target="../media/image31.emf"/></Relationships>
</file>

<file path=ppt/drawings/_rels/vmlDrawing26.vml.rels><?xml version="1.0" encoding="UTF-8" standalone="yes"?>
<Relationships xmlns="http://schemas.openxmlformats.org/package/2006/relationships"><Relationship Id="rId1" Type="http://schemas.openxmlformats.org/officeDocument/2006/relationships/image" Target="../media/image32.e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33.emf"/></Relationships>
</file>

<file path=ppt/drawings/_rels/vmlDrawing28.vml.rels><?xml version="1.0" encoding="UTF-8" standalone="yes"?>
<Relationships xmlns="http://schemas.openxmlformats.org/package/2006/relationships"><Relationship Id="rId1" Type="http://schemas.openxmlformats.org/officeDocument/2006/relationships/image" Target="../media/image34.emf"/></Relationships>
</file>

<file path=ppt/drawings/_rels/vmlDrawing29.vml.rels><?xml version="1.0" encoding="UTF-8" standalone="yes"?>
<Relationships xmlns="http://schemas.openxmlformats.org/package/2006/relationships"><Relationship Id="rId1" Type="http://schemas.openxmlformats.org/officeDocument/2006/relationships/image" Target="../media/image3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30.vml.rels><?xml version="1.0" encoding="UTF-8" standalone="yes"?>
<Relationships xmlns="http://schemas.openxmlformats.org/package/2006/relationships"><Relationship Id="rId1" Type="http://schemas.openxmlformats.org/officeDocument/2006/relationships/image" Target="../media/image36.e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37.emf"/></Relationships>
</file>

<file path=ppt/drawings/_rels/vmlDrawing32.vml.rels><?xml version="1.0" encoding="UTF-8" standalone="yes"?>
<Relationships xmlns="http://schemas.openxmlformats.org/package/2006/relationships"><Relationship Id="rId1" Type="http://schemas.openxmlformats.org/officeDocument/2006/relationships/image" Target="../media/image38.emf"/></Relationships>
</file>

<file path=ppt/drawings/_rels/vmlDrawing33.vml.rels><?xml version="1.0" encoding="UTF-8" standalone="yes"?>
<Relationships xmlns="http://schemas.openxmlformats.org/package/2006/relationships"><Relationship Id="rId1" Type="http://schemas.openxmlformats.org/officeDocument/2006/relationships/image" Target="../media/image39.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5.v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image" Target="../media/image9.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14.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3076575" cy="511175"/>
          </a:xfrm>
          <a:prstGeom prst="rect">
            <a:avLst/>
          </a:prstGeom>
        </p:spPr>
        <p:txBody>
          <a:bodyPr vert="horz" lIns="91440" tIns="45720" rIns="91440" bIns="45720" rtlCol="0"/>
          <a:lstStyle>
            <a:lvl1pPr algn="l">
              <a:defRPr sz="1200">
                <a:cs typeface="+mn-cs"/>
              </a:defRPr>
            </a:lvl1pPr>
          </a:lstStyle>
          <a:p>
            <a:pPr>
              <a:defRPr/>
            </a:pPr>
            <a:endParaRPr lang="tr-TR"/>
          </a:p>
        </p:txBody>
      </p:sp>
      <p:sp>
        <p:nvSpPr>
          <p:cNvPr id="3" name="Veri Yer Tutucusu 2"/>
          <p:cNvSpPr>
            <a:spLocks noGrp="1"/>
          </p:cNvSpPr>
          <p:nvPr>
            <p:ph type="dt" sz="quarter" idx="1"/>
          </p:nvPr>
        </p:nvSpPr>
        <p:spPr>
          <a:xfrm>
            <a:off x="4021138" y="0"/>
            <a:ext cx="3076575" cy="511175"/>
          </a:xfrm>
          <a:prstGeom prst="rect">
            <a:avLst/>
          </a:prstGeom>
        </p:spPr>
        <p:txBody>
          <a:bodyPr vert="horz" lIns="91440" tIns="45720" rIns="91440" bIns="45720" rtlCol="0"/>
          <a:lstStyle>
            <a:lvl1pPr algn="r">
              <a:defRPr sz="1200">
                <a:cs typeface="+mn-cs"/>
              </a:defRPr>
            </a:lvl1pPr>
          </a:lstStyle>
          <a:p>
            <a:pPr>
              <a:defRPr/>
            </a:pPr>
            <a:fld id="{7EF2E75D-8D67-428D-8539-942012937257}" type="datetimeFigureOut">
              <a:rPr lang="tr-TR"/>
              <a:pPr>
                <a:defRPr/>
              </a:pPr>
              <a:t>14.05.2012</a:t>
            </a:fld>
            <a:endParaRPr lang="tr-TR"/>
          </a:p>
        </p:txBody>
      </p:sp>
      <p:sp>
        <p:nvSpPr>
          <p:cNvPr id="4" name="Altbilgi Yer Tutucusu 3"/>
          <p:cNvSpPr>
            <a:spLocks noGrp="1"/>
          </p:cNvSpPr>
          <p:nvPr>
            <p:ph type="ftr" sz="quarter" idx="2"/>
          </p:nvPr>
        </p:nvSpPr>
        <p:spPr>
          <a:xfrm>
            <a:off x="0" y="9721850"/>
            <a:ext cx="3076575" cy="511175"/>
          </a:xfrm>
          <a:prstGeom prst="rect">
            <a:avLst/>
          </a:prstGeom>
        </p:spPr>
        <p:txBody>
          <a:bodyPr vert="horz" lIns="91440" tIns="45720" rIns="91440" bIns="45720" rtlCol="0" anchor="b"/>
          <a:lstStyle>
            <a:lvl1pPr algn="l">
              <a:defRPr sz="1200">
                <a:cs typeface="+mn-cs"/>
              </a:defRPr>
            </a:lvl1pPr>
          </a:lstStyle>
          <a:p>
            <a:pPr>
              <a:defRPr/>
            </a:pPr>
            <a:endParaRPr lang="tr-TR"/>
          </a:p>
        </p:txBody>
      </p:sp>
      <p:sp>
        <p:nvSpPr>
          <p:cNvPr id="5" name="Slayt Numarası Yer Tutucusu 4"/>
          <p:cNvSpPr>
            <a:spLocks noGrp="1"/>
          </p:cNvSpPr>
          <p:nvPr>
            <p:ph type="sldNum" sz="quarter" idx="3"/>
          </p:nvPr>
        </p:nvSpPr>
        <p:spPr>
          <a:xfrm>
            <a:off x="4021138" y="9721850"/>
            <a:ext cx="3076575" cy="511175"/>
          </a:xfrm>
          <a:prstGeom prst="rect">
            <a:avLst/>
          </a:prstGeom>
        </p:spPr>
        <p:txBody>
          <a:bodyPr vert="horz" lIns="91440" tIns="45720" rIns="91440" bIns="45720" rtlCol="0" anchor="b"/>
          <a:lstStyle>
            <a:lvl1pPr algn="r">
              <a:defRPr sz="1200">
                <a:cs typeface="+mn-cs"/>
              </a:defRPr>
            </a:lvl1pPr>
          </a:lstStyle>
          <a:p>
            <a:pPr>
              <a:defRPr/>
            </a:pPr>
            <a:fld id="{D7D33667-7DDC-41E8-B746-10E8DFD216AD}" type="slidenum">
              <a:rPr lang="tr-TR"/>
              <a:pPr>
                <a:defRPr/>
              </a:pPr>
              <a:t>‹#›</a:t>
            </a:fld>
            <a:endParaRPr lang="tr-TR"/>
          </a:p>
        </p:txBody>
      </p:sp>
    </p:spTree>
    <p:extLst>
      <p:ext uri="{BB962C8B-B14F-4D97-AF65-F5344CB8AC3E}">
        <p14:creationId xmlns:p14="http://schemas.microsoft.com/office/powerpoint/2010/main" val="3789632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76575" cy="511175"/>
          </a:xfrm>
          <a:prstGeom prst="rect">
            <a:avLst/>
          </a:prstGeom>
          <a:noFill/>
          <a:ln>
            <a:noFill/>
          </a:ln>
          <a:effectLst/>
          <a:extLst/>
        </p:spPr>
        <p:txBody>
          <a:bodyPr vert="horz" wrap="square" lIns="99033" tIns="49517" rIns="99033" bIns="49517" numCol="1" anchor="t" anchorCtr="0" compatLnSpc="1">
            <a:prstTxWarp prst="textNoShape">
              <a:avLst/>
            </a:prstTxWarp>
          </a:bodyPr>
          <a:lstStyle>
            <a:lvl1pPr defTabSz="989013">
              <a:defRPr sz="1300">
                <a:latin typeface="Arial" charset="0"/>
                <a:cs typeface="+mn-cs"/>
              </a:defRPr>
            </a:lvl1pPr>
          </a:lstStyle>
          <a:p>
            <a:pPr>
              <a:defRPr/>
            </a:pPr>
            <a:endParaRPr lang="tr-TR"/>
          </a:p>
        </p:txBody>
      </p:sp>
      <p:sp>
        <p:nvSpPr>
          <p:cNvPr id="9219" name="Rectangle 3"/>
          <p:cNvSpPr>
            <a:spLocks noGrp="1" noChangeArrowheads="1"/>
          </p:cNvSpPr>
          <p:nvPr>
            <p:ph type="dt" idx="1"/>
          </p:nvPr>
        </p:nvSpPr>
        <p:spPr bwMode="auto">
          <a:xfrm>
            <a:off x="4021138" y="0"/>
            <a:ext cx="3076575" cy="511175"/>
          </a:xfrm>
          <a:prstGeom prst="rect">
            <a:avLst/>
          </a:prstGeom>
          <a:noFill/>
          <a:ln>
            <a:noFill/>
          </a:ln>
          <a:effectLst/>
          <a:extLst/>
        </p:spPr>
        <p:txBody>
          <a:bodyPr vert="horz" wrap="square" lIns="99033" tIns="49517" rIns="99033" bIns="49517" numCol="1" anchor="t" anchorCtr="0" compatLnSpc="1">
            <a:prstTxWarp prst="textNoShape">
              <a:avLst/>
            </a:prstTxWarp>
          </a:bodyPr>
          <a:lstStyle>
            <a:lvl1pPr algn="r" defTabSz="989013">
              <a:defRPr sz="1300">
                <a:latin typeface="Arial" charset="0"/>
                <a:cs typeface="+mn-cs"/>
              </a:defRPr>
            </a:lvl1pPr>
          </a:lstStyle>
          <a:p>
            <a:pPr>
              <a:defRPr/>
            </a:pPr>
            <a:endParaRPr lang="tr-TR"/>
          </a:p>
        </p:txBody>
      </p:sp>
      <p:sp>
        <p:nvSpPr>
          <p:cNvPr id="70660" name="Rectangle 4"/>
          <p:cNvSpPr>
            <a:spLocks noGrp="1" noRot="1" noChangeAspect="1" noChangeArrowheads="1" noTextEdit="1"/>
          </p:cNvSpPr>
          <p:nvPr>
            <p:ph type="sldImg" idx="2"/>
          </p:nvPr>
        </p:nvSpPr>
        <p:spPr bwMode="auto">
          <a:xfrm>
            <a:off x="992188" y="768350"/>
            <a:ext cx="5116512" cy="383698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221" name="Rectangle 5"/>
          <p:cNvSpPr>
            <a:spLocks noGrp="1" noChangeArrowheads="1"/>
          </p:cNvSpPr>
          <p:nvPr>
            <p:ph type="body" sz="quarter" idx="3"/>
          </p:nvPr>
        </p:nvSpPr>
        <p:spPr bwMode="auto">
          <a:xfrm>
            <a:off x="709613" y="4860925"/>
            <a:ext cx="5680075" cy="4605338"/>
          </a:xfrm>
          <a:prstGeom prst="rect">
            <a:avLst/>
          </a:prstGeom>
          <a:noFill/>
          <a:ln>
            <a:noFill/>
          </a:ln>
          <a:effectLst/>
          <a:extLst/>
        </p:spPr>
        <p:txBody>
          <a:bodyPr vert="horz" wrap="square" lIns="99033" tIns="49517" rIns="99033" bIns="49517" numCol="1" anchor="t" anchorCtr="0" compatLnSpc="1">
            <a:prstTxWarp prst="textNoShape">
              <a:avLst/>
            </a:prstTxWarp>
          </a:bodyPr>
          <a:lstStyle/>
          <a:p>
            <a:pPr lvl="0"/>
            <a:r>
              <a:rPr lang="tr-TR" noProof="0" smtClean="0"/>
              <a:t>Click to edit Master text styles</a:t>
            </a:r>
          </a:p>
          <a:p>
            <a:pPr lvl="0"/>
            <a:r>
              <a:rPr lang="tr-TR" noProof="0" smtClean="0"/>
              <a:t>Second level</a:t>
            </a:r>
          </a:p>
          <a:p>
            <a:pPr lvl="0"/>
            <a:r>
              <a:rPr lang="tr-TR" noProof="0" smtClean="0"/>
              <a:t>Third level</a:t>
            </a:r>
          </a:p>
          <a:p>
            <a:pPr lvl="0"/>
            <a:r>
              <a:rPr lang="tr-TR" noProof="0" smtClean="0"/>
              <a:t>Fourth level</a:t>
            </a:r>
          </a:p>
          <a:p>
            <a:pPr lvl="0"/>
            <a:r>
              <a:rPr lang="tr-TR" noProof="0" smtClean="0"/>
              <a:t>Fifth level</a:t>
            </a:r>
          </a:p>
        </p:txBody>
      </p:sp>
      <p:sp>
        <p:nvSpPr>
          <p:cNvPr id="9222" name="Rectangle 6"/>
          <p:cNvSpPr>
            <a:spLocks noGrp="1" noChangeArrowheads="1"/>
          </p:cNvSpPr>
          <p:nvPr>
            <p:ph type="ftr" sz="quarter" idx="4"/>
          </p:nvPr>
        </p:nvSpPr>
        <p:spPr bwMode="auto">
          <a:xfrm>
            <a:off x="0" y="9721850"/>
            <a:ext cx="3076575" cy="511175"/>
          </a:xfrm>
          <a:prstGeom prst="rect">
            <a:avLst/>
          </a:prstGeom>
          <a:noFill/>
          <a:ln>
            <a:noFill/>
          </a:ln>
          <a:effectLst/>
          <a:extLst/>
        </p:spPr>
        <p:txBody>
          <a:bodyPr vert="horz" wrap="square" lIns="99033" tIns="49517" rIns="99033" bIns="49517" numCol="1" anchor="b" anchorCtr="0" compatLnSpc="1">
            <a:prstTxWarp prst="textNoShape">
              <a:avLst/>
            </a:prstTxWarp>
          </a:bodyPr>
          <a:lstStyle>
            <a:lvl1pPr defTabSz="989013">
              <a:defRPr sz="1300">
                <a:latin typeface="Arial" charset="0"/>
                <a:cs typeface="+mn-cs"/>
              </a:defRPr>
            </a:lvl1pPr>
          </a:lstStyle>
          <a:p>
            <a:pPr>
              <a:defRPr/>
            </a:pPr>
            <a:endParaRPr lang="tr-TR"/>
          </a:p>
        </p:txBody>
      </p:sp>
      <p:sp>
        <p:nvSpPr>
          <p:cNvPr id="9223" name="Rectangle 7"/>
          <p:cNvSpPr>
            <a:spLocks noGrp="1" noChangeArrowheads="1"/>
          </p:cNvSpPr>
          <p:nvPr>
            <p:ph type="sldNum" sz="quarter" idx="5"/>
          </p:nvPr>
        </p:nvSpPr>
        <p:spPr bwMode="auto">
          <a:xfrm>
            <a:off x="4021138" y="9721850"/>
            <a:ext cx="3076575" cy="511175"/>
          </a:xfrm>
          <a:prstGeom prst="rect">
            <a:avLst/>
          </a:prstGeom>
          <a:noFill/>
          <a:ln>
            <a:noFill/>
          </a:ln>
          <a:effectLst/>
          <a:extLst/>
        </p:spPr>
        <p:txBody>
          <a:bodyPr vert="horz" wrap="square" lIns="99033" tIns="49517" rIns="99033" bIns="49517" numCol="1" anchor="b" anchorCtr="0" compatLnSpc="1">
            <a:prstTxWarp prst="textNoShape">
              <a:avLst/>
            </a:prstTxWarp>
          </a:bodyPr>
          <a:lstStyle>
            <a:lvl1pPr algn="r" defTabSz="989013">
              <a:defRPr sz="1300">
                <a:latin typeface="Arial" charset="0"/>
                <a:cs typeface="+mn-cs"/>
              </a:defRPr>
            </a:lvl1pPr>
          </a:lstStyle>
          <a:p>
            <a:pPr>
              <a:defRPr/>
            </a:pPr>
            <a:fld id="{7709D168-FE56-4739-B70A-16A66891815F}" type="slidenum">
              <a:rPr lang="tr-TR"/>
              <a:pPr>
                <a:defRPr/>
              </a:pPr>
              <a:t>‹#›</a:t>
            </a:fld>
            <a:endParaRPr lang="tr-TR"/>
          </a:p>
        </p:txBody>
      </p:sp>
    </p:spTree>
    <p:extLst>
      <p:ext uri="{BB962C8B-B14F-4D97-AF65-F5344CB8AC3E}">
        <p14:creationId xmlns:p14="http://schemas.microsoft.com/office/powerpoint/2010/main" val="2878917436"/>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742950" indent="-285750" algn="l" rtl="0" eaLnBrk="0" fontAlgn="base" hangingPunct="0">
      <a:spcBef>
        <a:spcPct val="30000"/>
      </a:spcBef>
      <a:spcAft>
        <a:spcPct val="0"/>
      </a:spcAft>
      <a:defRPr sz="1200" kern="1200">
        <a:solidFill>
          <a:schemeClr val="tx1"/>
        </a:solidFill>
        <a:latin typeface="Arial" charset="0"/>
        <a:ea typeface="+mn-ea"/>
        <a:cs typeface="+mn-cs"/>
      </a:defRPr>
    </a:lvl2pPr>
    <a:lvl3pPr marL="1143000" indent="-228600" algn="l" rtl="0" eaLnBrk="0" fontAlgn="base" hangingPunct="0">
      <a:spcBef>
        <a:spcPct val="30000"/>
      </a:spcBef>
      <a:spcAft>
        <a:spcPct val="0"/>
      </a:spcAft>
      <a:defRPr sz="1200" kern="1200">
        <a:solidFill>
          <a:schemeClr val="tx1"/>
        </a:solidFill>
        <a:latin typeface="Arial" charset="0"/>
        <a:ea typeface="+mn-ea"/>
        <a:cs typeface="+mn-cs"/>
      </a:defRPr>
    </a:lvl3pPr>
    <a:lvl4pPr marL="1600200" indent="-228600" algn="l" rtl="0" eaLnBrk="0" fontAlgn="base" hangingPunct="0">
      <a:spcBef>
        <a:spcPct val="30000"/>
      </a:spcBef>
      <a:spcAft>
        <a:spcPct val="0"/>
      </a:spcAft>
      <a:defRPr sz="1200" kern="1200">
        <a:solidFill>
          <a:schemeClr val="tx1"/>
        </a:solidFill>
        <a:latin typeface="Arial" charset="0"/>
        <a:ea typeface="+mn-ea"/>
        <a:cs typeface="+mn-cs"/>
      </a:defRPr>
    </a:lvl4pPr>
    <a:lvl5pPr marL="2057400" indent="-2286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ayt Görüntüsü Yer Tutucusu 1"/>
          <p:cNvSpPr>
            <a:spLocks noGrp="1" noRot="1" noChangeAspect="1" noTextEdit="1"/>
          </p:cNvSpPr>
          <p:nvPr>
            <p:ph type="sldImg"/>
          </p:nvPr>
        </p:nvSpPr>
        <p:spPr>
          <a:ln/>
        </p:spPr>
      </p:sp>
      <p:sp>
        <p:nvSpPr>
          <p:cNvPr id="71683" name="Not Yer Tutucusu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tr-TR" sz="1800" smtClean="0">
              <a:latin typeface="Palatino Linotype" pitchFamily="18"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tr-TR" sz="1800" smtClean="0">
              <a:latin typeface="Palatino Linotype" pitchFamily="18"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tr-TR" sz="1800" smtClean="0">
              <a:latin typeface="Palatino Linotype" pitchFamily="18"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tr-TR" sz="1800" smtClean="0">
              <a:latin typeface="Palatino Linotype" pitchFamily="18"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tr-TR" sz="1800" smtClean="0">
              <a:latin typeface="Palatino Linotype" pitchFamily="18"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tr-TR" sz="1800" smtClean="0">
              <a:latin typeface="Palatino Linotype" pitchFamily="18"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tr-TR" sz="1800" smtClean="0">
              <a:latin typeface="Palatino Linotype"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tr-TR" sz="1800" smtClean="0">
              <a:latin typeface="Palatino Linotype" pitchFamily="18"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1026"/>
          <p:cNvSpPr>
            <a:spLocks noGrp="1" noRot="1" noChangeAspect="1" noChangeArrowheads="1" noTextEdit="1"/>
          </p:cNvSpPr>
          <p:nvPr>
            <p:ph type="sldImg"/>
          </p:nvPr>
        </p:nvSpPr>
        <p:spPr>
          <a:ln/>
        </p:spPr>
      </p:sp>
      <p:sp>
        <p:nvSpPr>
          <p:cNvPr id="79875" name="Rectangle 1027"/>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spcBef>
                <a:spcPct val="0"/>
              </a:spcBef>
            </a:pPr>
            <a:endParaRPr lang="tr-TR" sz="1800" smtClean="0">
              <a:latin typeface="Palatino Linotype"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4" name="Line 7"/>
          <p:cNvSpPr>
            <a:spLocks noChangeShapeType="1"/>
          </p:cNvSpPr>
          <p:nvPr userDrawn="1"/>
        </p:nvSpPr>
        <p:spPr bwMode="auto">
          <a:xfrm flipH="1">
            <a:off x="685800" y="6500813"/>
            <a:ext cx="7772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5" name="Text Box 8"/>
          <p:cNvSpPr txBox="1">
            <a:spLocks noChangeArrowheads="1"/>
          </p:cNvSpPr>
          <p:nvPr userDrawn="1"/>
        </p:nvSpPr>
        <p:spPr bwMode="auto">
          <a:xfrm>
            <a:off x="7782209" y="6513513"/>
            <a:ext cx="758541" cy="230832"/>
          </a:xfrm>
          <a:prstGeom prst="rect">
            <a:avLst/>
          </a:prstGeom>
          <a:noFill/>
          <a:ln>
            <a:noFill/>
          </a:ln>
          <a:effectLst/>
          <a:extLst/>
        </p:spPr>
        <p:txBody>
          <a:bodyPr wrap="none">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r" eaLnBrk="1" hangingPunct="1">
              <a:defRPr/>
            </a:pPr>
            <a:r>
              <a:rPr lang="tr-TR" sz="900" dirty="0" smtClean="0">
                <a:latin typeface="Palatino Linotype" pitchFamily="18" charset="0"/>
              </a:rPr>
              <a:t>Mayıs 2012</a:t>
            </a:r>
            <a:endParaRPr lang="en-US" sz="900" dirty="0" smtClean="0">
              <a:latin typeface="Palatino Linotype" pitchFamily="18" charset="0"/>
            </a:endParaRPr>
          </a:p>
        </p:txBody>
      </p:sp>
      <p:sp>
        <p:nvSpPr>
          <p:cNvPr id="6" name="Rectangle 9"/>
          <p:cNvSpPr>
            <a:spLocks noChangeArrowheads="1"/>
          </p:cNvSpPr>
          <p:nvPr userDrawn="1"/>
        </p:nvSpPr>
        <p:spPr bwMode="auto">
          <a:xfrm>
            <a:off x="254000" y="6500813"/>
            <a:ext cx="355600" cy="228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tr-TR" sz="2400">
              <a:latin typeface="Times New Roman" charset="0"/>
            </a:endParaRPr>
          </a:p>
        </p:txBody>
      </p:sp>
      <p:sp>
        <p:nvSpPr>
          <p:cNvPr id="7" name="Line 10"/>
          <p:cNvSpPr>
            <a:spLocks noChangeShapeType="1"/>
          </p:cNvSpPr>
          <p:nvPr userDrawn="1"/>
        </p:nvSpPr>
        <p:spPr bwMode="auto">
          <a:xfrm flipH="1">
            <a:off x="671513" y="623888"/>
            <a:ext cx="45720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8" name="Line 11"/>
          <p:cNvSpPr>
            <a:spLocks noChangeShapeType="1"/>
          </p:cNvSpPr>
          <p:nvPr userDrawn="1"/>
        </p:nvSpPr>
        <p:spPr bwMode="auto">
          <a:xfrm flipH="1">
            <a:off x="685800" y="590550"/>
            <a:ext cx="7772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pic>
        <p:nvPicPr>
          <p:cNvPr id="9" name="Picture 14" descr="Estima Logo_0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07238" y="152400"/>
            <a:ext cx="134937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 name="Slayt Numarası Yer Tutucusu 5"/>
          <p:cNvSpPr txBox="1">
            <a:spLocks/>
          </p:cNvSpPr>
          <p:nvPr userDrawn="1"/>
        </p:nvSpPr>
        <p:spPr>
          <a:xfrm>
            <a:off x="306388" y="6491288"/>
            <a:ext cx="2282825" cy="365125"/>
          </a:xfrm>
          <a:prstGeom prst="rect">
            <a:avLst/>
          </a:prstGeom>
        </p:spPr>
        <p:txBody>
          <a:bodyPr/>
          <a:lstStyle>
            <a:defPPr>
              <a:defRPr lang="tr-TR"/>
            </a:defPPr>
            <a:lvl1pPr algn="l" rtl="0" fontAlgn="base">
              <a:spcBef>
                <a:spcPct val="0"/>
              </a:spcBef>
              <a:spcAft>
                <a:spcPct val="0"/>
              </a:spcAft>
              <a:defRPr kern="1200">
                <a:solidFill>
                  <a:schemeClr val="tx1"/>
                </a:solidFill>
                <a:latin typeface="Palatino Linotype" pitchFamily="18" charset="0"/>
                <a:ea typeface="+mn-ea"/>
                <a:cs typeface="+mn-cs"/>
              </a:defRPr>
            </a:lvl1pPr>
            <a:lvl2pPr marL="457200" algn="l" rtl="0" fontAlgn="base">
              <a:spcBef>
                <a:spcPct val="0"/>
              </a:spcBef>
              <a:spcAft>
                <a:spcPct val="0"/>
              </a:spcAft>
              <a:defRPr kern="1200">
                <a:solidFill>
                  <a:schemeClr val="tx1"/>
                </a:solidFill>
                <a:latin typeface="Palatino Linotype" pitchFamily="18" charset="0"/>
                <a:ea typeface="+mn-ea"/>
                <a:cs typeface="+mn-cs"/>
              </a:defRPr>
            </a:lvl2pPr>
            <a:lvl3pPr marL="914400" algn="l" rtl="0" fontAlgn="base">
              <a:spcBef>
                <a:spcPct val="0"/>
              </a:spcBef>
              <a:spcAft>
                <a:spcPct val="0"/>
              </a:spcAft>
              <a:defRPr kern="1200">
                <a:solidFill>
                  <a:schemeClr val="tx1"/>
                </a:solidFill>
                <a:latin typeface="Palatino Linotype" pitchFamily="18" charset="0"/>
                <a:ea typeface="+mn-ea"/>
                <a:cs typeface="+mn-cs"/>
              </a:defRPr>
            </a:lvl3pPr>
            <a:lvl4pPr marL="1371600" algn="l" rtl="0" fontAlgn="base">
              <a:spcBef>
                <a:spcPct val="0"/>
              </a:spcBef>
              <a:spcAft>
                <a:spcPct val="0"/>
              </a:spcAft>
              <a:defRPr kern="1200">
                <a:solidFill>
                  <a:schemeClr val="tx1"/>
                </a:solidFill>
                <a:latin typeface="Palatino Linotype" pitchFamily="18" charset="0"/>
                <a:ea typeface="+mn-ea"/>
                <a:cs typeface="+mn-cs"/>
              </a:defRPr>
            </a:lvl4pPr>
            <a:lvl5pPr marL="1828800" algn="l" rtl="0" fontAlgn="base">
              <a:spcBef>
                <a:spcPct val="0"/>
              </a:spcBef>
              <a:spcAft>
                <a:spcPct val="0"/>
              </a:spcAft>
              <a:defRPr kern="1200">
                <a:solidFill>
                  <a:schemeClr val="tx1"/>
                </a:solidFill>
                <a:latin typeface="Palatino Linotype" pitchFamily="18" charset="0"/>
                <a:ea typeface="+mn-ea"/>
                <a:cs typeface="+mn-cs"/>
              </a:defRPr>
            </a:lvl5pPr>
            <a:lvl6pPr marL="2286000" algn="l" defTabSz="914400" rtl="0" eaLnBrk="1" latinLnBrk="0" hangingPunct="1">
              <a:defRPr kern="1200">
                <a:solidFill>
                  <a:schemeClr val="tx1"/>
                </a:solidFill>
                <a:latin typeface="Palatino Linotype" pitchFamily="18" charset="0"/>
                <a:ea typeface="+mn-ea"/>
                <a:cs typeface="+mn-cs"/>
              </a:defRPr>
            </a:lvl6pPr>
            <a:lvl7pPr marL="2743200" algn="l" defTabSz="914400" rtl="0" eaLnBrk="1" latinLnBrk="0" hangingPunct="1">
              <a:defRPr kern="1200">
                <a:solidFill>
                  <a:schemeClr val="tx1"/>
                </a:solidFill>
                <a:latin typeface="Palatino Linotype" pitchFamily="18" charset="0"/>
                <a:ea typeface="+mn-ea"/>
                <a:cs typeface="+mn-cs"/>
              </a:defRPr>
            </a:lvl7pPr>
            <a:lvl8pPr marL="3200400" algn="l" defTabSz="914400" rtl="0" eaLnBrk="1" latinLnBrk="0" hangingPunct="1">
              <a:defRPr kern="1200">
                <a:solidFill>
                  <a:schemeClr val="tx1"/>
                </a:solidFill>
                <a:latin typeface="Palatino Linotype" pitchFamily="18" charset="0"/>
                <a:ea typeface="+mn-ea"/>
                <a:cs typeface="+mn-cs"/>
              </a:defRPr>
            </a:lvl8pPr>
            <a:lvl9pPr marL="3657600" algn="l" defTabSz="914400" rtl="0" eaLnBrk="1" latinLnBrk="0" hangingPunct="1">
              <a:defRPr kern="1200">
                <a:solidFill>
                  <a:schemeClr val="tx1"/>
                </a:solidFill>
                <a:latin typeface="Palatino Linotype" pitchFamily="18" charset="0"/>
                <a:ea typeface="+mn-ea"/>
                <a:cs typeface="+mn-cs"/>
              </a:defRPr>
            </a:lvl9pPr>
          </a:lstStyle>
          <a:p>
            <a:pPr>
              <a:defRPr/>
            </a:pPr>
            <a:fld id="{7554142A-FB92-4B84-B91D-8CB008DAF61F}" type="slidenum">
              <a:rPr lang="tr-TR" sz="1000" smtClean="0"/>
              <a:pPr>
                <a:defRPr/>
              </a:pPr>
              <a:t>‹#›</a:t>
            </a:fld>
            <a:endParaRPr lang="tr-TR" sz="1000"/>
          </a:p>
        </p:txBody>
      </p:sp>
      <p:pic>
        <p:nvPicPr>
          <p:cNvPr id="11" name="Picture 2" descr="TIM_SON_tek"/>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85800" y="152400"/>
            <a:ext cx="114300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Başlık 1"/>
          <p:cNvSpPr>
            <a:spLocks noGrp="1"/>
          </p:cNvSpPr>
          <p:nvPr>
            <p:ph type="title"/>
          </p:nvPr>
        </p:nvSpPr>
        <p:spPr>
          <a:xfrm>
            <a:off x="457200" y="274638"/>
            <a:ext cx="8229600" cy="1143000"/>
          </a:xfrm>
          <a:prstGeom prst="rect">
            <a:avLst/>
          </a:prstGeom>
        </p:spPr>
        <p:txBody>
          <a:bodyPr/>
          <a:lstStyle/>
          <a:p>
            <a:r>
              <a:rPr lang="tr-TR" smtClean="0"/>
              <a:t>Asıl başlık stili için tıklatın</a:t>
            </a:r>
            <a:endParaRPr lang="tr-TR"/>
          </a:p>
        </p:txBody>
      </p:sp>
      <p:sp>
        <p:nvSpPr>
          <p:cNvPr id="3" name="İçerik Yer Tutucusu 2"/>
          <p:cNvSpPr>
            <a:spLocks noGrp="1"/>
          </p:cNvSpPr>
          <p:nvPr>
            <p:ph idx="1"/>
          </p:nvPr>
        </p:nvSpPr>
        <p:spPr>
          <a:xfrm>
            <a:off x="457200" y="1600200"/>
            <a:ext cx="8229600" cy="4525963"/>
          </a:xfrm>
          <a:prstGeom prst="rect">
            <a:avLst/>
          </a:prstGeo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Tree>
    <p:extLst>
      <p:ext uri="{BB962C8B-B14F-4D97-AF65-F5344CB8AC3E}">
        <p14:creationId xmlns:p14="http://schemas.microsoft.com/office/powerpoint/2010/main" val="2214743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Line 7"/>
          <p:cNvSpPr>
            <a:spLocks noChangeShapeType="1"/>
          </p:cNvSpPr>
          <p:nvPr userDrawn="1"/>
        </p:nvSpPr>
        <p:spPr bwMode="auto">
          <a:xfrm flipH="1">
            <a:off x="685800" y="6500813"/>
            <a:ext cx="7772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3" name="Text Box 8"/>
          <p:cNvSpPr txBox="1">
            <a:spLocks noChangeArrowheads="1"/>
          </p:cNvSpPr>
          <p:nvPr userDrawn="1"/>
        </p:nvSpPr>
        <p:spPr bwMode="auto">
          <a:xfrm>
            <a:off x="7782209" y="6513513"/>
            <a:ext cx="758541" cy="230832"/>
          </a:xfrm>
          <a:prstGeom prst="rect">
            <a:avLst/>
          </a:prstGeom>
          <a:noFill/>
          <a:ln>
            <a:noFill/>
          </a:ln>
          <a:effectLst/>
          <a:extLst/>
        </p:spPr>
        <p:txBody>
          <a:bodyPr wrap="none">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r" eaLnBrk="1" hangingPunct="1">
              <a:defRPr/>
            </a:pPr>
            <a:r>
              <a:rPr lang="tr-TR" sz="900" dirty="0" smtClean="0">
                <a:latin typeface="Palatino Linotype" pitchFamily="18" charset="0"/>
              </a:rPr>
              <a:t>Mayıs 2012</a:t>
            </a:r>
            <a:endParaRPr lang="en-US" sz="900" dirty="0" smtClean="0">
              <a:latin typeface="Palatino Linotype" pitchFamily="18" charset="0"/>
            </a:endParaRPr>
          </a:p>
        </p:txBody>
      </p:sp>
      <p:sp>
        <p:nvSpPr>
          <p:cNvPr id="4" name="Rectangle 9"/>
          <p:cNvSpPr>
            <a:spLocks noChangeArrowheads="1"/>
          </p:cNvSpPr>
          <p:nvPr userDrawn="1"/>
        </p:nvSpPr>
        <p:spPr bwMode="auto">
          <a:xfrm>
            <a:off x="254000" y="6500813"/>
            <a:ext cx="355600" cy="228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p>
            <a:pPr algn="ctr"/>
            <a:endParaRPr lang="tr-TR" sz="2400">
              <a:latin typeface="Times New Roman" charset="0"/>
            </a:endParaRPr>
          </a:p>
        </p:txBody>
      </p:sp>
      <p:sp>
        <p:nvSpPr>
          <p:cNvPr id="5" name="Line 10"/>
          <p:cNvSpPr>
            <a:spLocks noChangeShapeType="1"/>
          </p:cNvSpPr>
          <p:nvPr userDrawn="1"/>
        </p:nvSpPr>
        <p:spPr bwMode="auto">
          <a:xfrm flipH="1">
            <a:off x="671513" y="623888"/>
            <a:ext cx="4572000" cy="0"/>
          </a:xfrm>
          <a:prstGeom prst="line">
            <a:avLst/>
          </a:prstGeom>
          <a:noFill/>
          <a:ln w="76200">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sp>
        <p:nvSpPr>
          <p:cNvPr id="6" name="Line 11"/>
          <p:cNvSpPr>
            <a:spLocks noChangeShapeType="1"/>
          </p:cNvSpPr>
          <p:nvPr userDrawn="1"/>
        </p:nvSpPr>
        <p:spPr bwMode="auto">
          <a:xfrm flipH="1">
            <a:off x="685800" y="590550"/>
            <a:ext cx="7772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tr-TR"/>
          </a:p>
        </p:txBody>
      </p:sp>
      <p:pic>
        <p:nvPicPr>
          <p:cNvPr id="7" name="Picture 14" descr="Estima Logo_0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107238" y="152400"/>
            <a:ext cx="1349375" cy="323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2" descr="TIM_SON_tek"/>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85800" y="152400"/>
            <a:ext cx="1143000" cy="374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Slayt Numarası Yer Tutucusu 5"/>
          <p:cNvSpPr txBox="1">
            <a:spLocks/>
          </p:cNvSpPr>
          <p:nvPr userDrawn="1"/>
        </p:nvSpPr>
        <p:spPr>
          <a:xfrm>
            <a:off x="306388" y="6491288"/>
            <a:ext cx="2282825" cy="365125"/>
          </a:xfrm>
          <a:prstGeom prst="rect">
            <a:avLst/>
          </a:prstGeom>
        </p:spPr>
        <p:txBody>
          <a:bodyPr/>
          <a:lstStyle>
            <a:defPPr>
              <a:defRPr lang="tr-TR"/>
            </a:defPPr>
            <a:lvl1pPr algn="l" rtl="0" fontAlgn="base">
              <a:spcBef>
                <a:spcPct val="0"/>
              </a:spcBef>
              <a:spcAft>
                <a:spcPct val="0"/>
              </a:spcAft>
              <a:defRPr kern="1200">
                <a:solidFill>
                  <a:schemeClr val="tx1"/>
                </a:solidFill>
                <a:latin typeface="Palatino Linotype" pitchFamily="18" charset="0"/>
                <a:ea typeface="+mn-ea"/>
                <a:cs typeface="+mn-cs"/>
              </a:defRPr>
            </a:lvl1pPr>
            <a:lvl2pPr marL="457200" algn="l" rtl="0" fontAlgn="base">
              <a:spcBef>
                <a:spcPct val="0"/>
              </a:spcBef>
              <a:spcAft>
                <a:spcPct val="0"/>
              </a:spcAft>
              <a:defRPr kern="1200">
                <a:solidFill>
                  <a:schemeClr val="tx1"/>
                </a:solidFill>
                <a:latin typeface="Palatino Linotype" pitchFamily="18" charset="0"/>
                <a:ea typeface="+mn-ea"/>
                <a:cs typeface="+mn-cs"/>
              </a:defRPr>
            </a:lvl2pPr>
            <a:lvl3pPr marL="914400" algn="l" rtl="0" fontAlgn="base">
              <a:spcBef>
                <a:spcPct val="0"/>
              </a:spcBef>
              <a:spcAft>
                <a:spcPct val="0"/>
              </a:spcAft>
              <a:defRPr kern="1200">
                <a:solidFill>
                  <a:schemeClr val="tx1"/>
                </a:solidFill>
                <a:latin typeface="Palatino Linotype" pitchFamily="18" charset="0"/>
                <a:ea typeface="+mn-ea"/>
                <a:cs typeface="+mn-cs"/>
              </a:defRPr>
            </a:lvl3pPr>
            <a:lvl4pPr marL="1371600" algn="l" rtl="0" fontAlgn="base">
              <a:spcBef>
                <a:spcPct val="0"/>
              </a:spcBef>
              <a:spcAft>
                <a:spcPct val="0"/>
              </a:spcAft>
              <a:defRPr kern="1200">
                <a:solidFill>
                  <a:schemeClr val="tx1"/>
                </a:solidFill>
                <a:latin typeface="Palatino Linotype" pitchFamily="18" charset="0"/>
                <a:ea typeface="+mn-ea"/>
                <a:cs typeface="+mn-cs"/>
              </a:defRPr>
            </a:lvl4pPr>
            <a:lvl5pPr marL="1828800" algn="l" rtl="0" fontAlgn="base">
              <a:spcBef>
                <a:spcPct val="0"/>
              </a:spcBef>
              <a:spcAft>
                <a:spcPct val="0"/>
              </a:spcAft>
              <a:defRPr kern="1200">
                <a:solidFill>
                  <a:schemeClr val="tx1"/>
                </a:solidFill>
                <a:latin typeface="Palatino Linotype" pitchFamily="18" charset="0"/>
                <a:ea typeface="+mn-ea"/>
                <a:cs typeface="+mn-cs"/>
              </a:defRPr>
            </a:lvl5pPr>
            <a:lvl6pPr marL="2286000" algn="l" defTabSz="914400" rtl="0" eaLnBrk="1" latinLnBrk="0" hangingPunct="1">
              <a:defRPr kern="1200">
                <a:solidFill>
                  <a:schemeClr val="tx1"/>
                </a:solidFill>
                <a:latin typeface="Palatino Linotype" pitchFamily="18" charset="0"/>
                <a:ea typeface="+mn-ea"/>
                <a:cs typeface="+mn-cs"/>
              </a:defRPr>
            </a:lvl6pPr>
            <a:lvl7pPr marL="2743200" algn="l" defTabSz="914400" rtl="0" eaLnBrk="1" latinLnBrk="0" hangingPunct="1">
              <a:defRPr kern="1200">
                <a:solidFill>
                  <a:schemeClr val="tx1"/>
                </a:solidFill>
                <a:latin typeface="Palatino Linotype" pitchFamily="18" charset="0"/>
                <a:ea typeface="+mn-ea"/>
                <a:cs typeface="+mn-cs"/>
              </a:defRPr>
            </a:lvl7pPr>
            <a:lvl8pPr marL="3200400" algn="l" defTabSz="914400" rtl="0" eaLnBrk="1" latinLnBrk="0" hangingPunct="1">
              <a:defRPr kern="1200">
                <a:solidFill>
                  <a:schemeClr val="tx1"/>
                </a:solidFill>
                <a:latin typeface="Palatino Linotype" pitchFamily="18" charset="0"/>
                <a:ea typeface="+mn-ea"/>
                <a:cs typeface="+mn-cs"/>
              </a:defRPr>
            </a:lvl8pPr>
            <a:lvl9pPr marL="3657600" algn="l" defTabSz="914400" rtl="0" eaLnBrk="1" latinLnBrk="0" hangingPunct="1">
              <a:defRPr kern="1200">
                <a:solidFill>
                  <a:schemeClr val="tx1"/>
                </a:solidFill>
                <a:latin typeface="Palatino Linotype" pitchFamily="18" charset="0"/>
                <a:ea typeface="+mn-ea"/>
                <a:cs typeface="+mn-cs"/>
              </a:defRPr>
            </a:lvl9pPr>
          </a:lstStyle>
          <a:p>
            <a:pPr>
              <a:defRPr/>
            </a:pPr>
            <a:fld id="{54C86DDD-F9AA-4337-BCB0-4D4796067896}" type="slidenum">
              <a:rPr lang="tr-TR" sz="1000" smtClean="0"/>
              <a:pPr>
                <a:defRPr/>
              </a:pPr>
              <a:t>‹#›</a:t>
            </a:fld>
            <a:endParaRPr lang="tr-TR" sz="1000"/>
          </a:p>
        </p:txBody>
      </p:sp>
    </p:spTree>
    <p:extLst>
      <p:ext uri="{BB962C8B-B14F-4D97-AF65-F5344CB8AC3E}">
        <p14:creationId xmlns:p14="http://schemas.microsoft.com/office/powerpoint/2010/main" val="12443901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91" r:id="rId1"/>
    <p:sldLayoutId id="2147483692" r:id="rId2"/>
  </p:sldLayoutIdLst>
  <p:hf sldNum="0" hdr="0" ftr="0" dt="0"/>
  <p:txStyles>
    <p:titleStyle>
      <a:lvl1pPr algn="ctr" rtl="0" eaLnBrk="0" fontAlgn="base" hangingPunct="0">
        <a:spcBef>
          <a:spcPct val="0"/>
        </a:spcBef>
        <a:spcAft>
          <a:spcPct val="0"/>
        </a:spcAft>
        <a:defRPr sz="4400">
          <a:solidFill>
            <a:schemeClr val="tx2"/>
          </a:solidFill>
          <a:latin typeface="Arial" charset="0"/>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charset="0"/>
          <a:ea typeface="+mn-ea"/>
          <a:cs typeface="+mn-cs"/>
        </a:defRPr>
      </a:lvl1pPr>
      <a:lvl2pPr marL="742950" indent="-285750" algn="l" rtl="0" eaLnBrk="0" fontAlgn="base" hangingPunct="0">
        <a:spcBef>
          <a:spcPct val="20000"/>
        </a:spcBef>
        <a:spcAft>
          <a:spcPct val="0"/>
        </a:spcAft>
        <a:buChar char="–"/>
        <a:defRPr sz="2800">
          <a:solidFill>
            <a:schemeClr val="tx1"/>
          </a:solidFill>
          <a:latin typeface="Arial" charset="0"/>
        </a:defRPr>
      </a:lvl2pPr>
      <a:lvl3pPr marL="1143000" indent="-228600" algn="l" rtl="0" eaLnBrk="0" fontAlgn="base" hangingPunct="0">
        <a:spcBef>
          <a:spcPct val="20000"/>
        </a:spcBef>
        <a:spcAft>
          <a:spcPct val="0"/>
        </a:spcAft>
        <a:buChar char="•"/>
        <a:defRPr sz="2400">
          <a:solidFill>
            <a:schemeClr val="tx1"/>
          </a:solidFill>
          <a:latin typeface="Arial" charset="0"/>
        </a:defRPr>
      </a:lvl3pPr>
      <a:lvl4pPr marL="1600200" indent="-228600" algn="l" rtl="0" eaLnBrk="0" fontAlgn="base" hangingPunct="0">
        <a:spcBef>
          <a:spcPct val="20000"/>
        </a:spcBef>
        <a:spcAft>
          <a:spcPct val="0"/>
        </a:spcAft>
        <a:buChar char="–"/>
        <a:defRPr sz="2000">
          <a:solidFill>
            <a:schemeClr val="tx1"/>
          </a:solidFill>
          <a:latin typeface="Arial" charset="0"/>
        </a:defRPr>
      </a:lvl4pPr>
      <a:lvl5pPr marL="2057400" indent="-228600" algn="l" rtl="0" eaLnBrk="0" fontAlgn="base" hangingPunct="0">
        <a:spcBef>
          <a:spcPct val="20000"/>
        </a:spcBef>
        <a:spcAft>
          <a:spcPct val="0"/>
        </a:spcAft>
        <a:buChar char="»"/>
        <a:defRPr sz="2000">
          <a:solidFill>
            <a:schemeClr val="tx1"/>
          </a:solidFill>
          <a:latin typeface="Arial" charset="0"/>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6.emf"/></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emf"/></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8.e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0.emf"/><Relationship Id="rId5" Type="http://schemas.openxmlformats.org/officeDocument/2006/relationships/oleObject" Target="../embeddings/oleObject6.bin"/><Relationship Id="rId4" Type="http://schemas.openxmlformats.org/officeDocument/2006/relationships/image" Target="../media/image9.emf"/></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2.xml"/><Relationship Id="rId1" Type="http://schemas.openxmlformats.org/officeDocument/2006/relationships/vmlDrawing" Target="../drawings/vmlDrawing6.vml"/><Relationship Id="rId4" Type="http://schemas.openxmlformats.org/officeDocument/2006/relationships/image" Target="../media/image11.e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2.emf"/></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13.emf"/></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14.emf"/></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15.e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11.vml"/><Relationship Id="rId4" Type="http://schemas.openxmlformats.org/officeDocument/2006/relationships/image" Target="../media/image16.emf"/></Relationships>
</file>

<file path=ppt/slides/_rels/slide32.xml.rels><?xml version="1.0" encoding="UTF-8" standalone="yes"?>
<Relationships xmlns="http://schemas.openxmlformats.org/package/2006/relationships"><Relationship Id="rId3" Type="http://schemas.openxmlformats.org/officeDocument/2006/relationships/oleObject" Target="../embeddings/oleObject13.bin"/><Relationship Id="rId2" Type="http://schemas.openxmlformats.org/officeDocument/2006/relationships/slideLayout" Target="../slideLayouts/slideLayout2.xml"/><Relationship Id="rId1" Type="http://schemas.openxmlformats.org/officeDocument/2006/relationships/vmlDrawing" Target="../drawings/vmlDrawing12.vml"/><Relationship Id="rId4" Type="http://schemas.openxmlformats.org/officeDocument/2006/relationships/image" Target="../media/image17.emf"/></Relationships>
</file>

<file path=ppt/slides/_rels/slide33.xml.rels><?xml version="1.0" encoding="UTF-8" standalone="yes"?>
<Relationships xmlns="http://schemas.openxmlformats.org/package/2006/relationships"><Relationship Id="rId3"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18.emf"/></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19.emf"/></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21.emf"/><Relationship Id="rId5" Type="http://schemas.openxmlformats.org/officeDocument/2006/relationships/oleObject" Target="../embeddings/oleObject17.bin"/><Relationship Id="rId4" Type="http://schemas.openxmlformats.org/officeDocument/2006/relationships/image" Target="../media/image20.emf"/></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22.emf"/></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23.emf"/></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24.emf"/></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19.vml"/><Relationship Id="rId4" Type="http://schemas.openxmlformats.org/officeDocument/2006/relationships/image" Target="../media/image25.emf"/></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20.vml"/><Relationship Id="rId4" Type="http://schemas.openxmlformats.org/officeDocument/2006/relationships/image" Target="../media/image26.emf"/></Relationships>
</file>

<file path=ppt/slides/_rels/slide44.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21.vml"/><Relationship Id="rId4" Type="http://schemas.openxmlformats.org/officeDocument/2006/relationships/image" Target="../media/image27.emf"/></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22.vml"/><Relationship Id="rId4" Type="http://schemas.openxmlformats.org/officeDocument/2006/relationships/image" Target="../media/image28.emf"/></Relationships>
</file>

<file path=ppt/slides/_rels/slide46.xml.rels><?xml version="1.0" encoding="UTF-8" standalone="yes"?>
<Relationships xmlns="http://schemas.openxmlformats.org/package/2006/relationships"><Relationship Id="rId3" Type="http://schemas.openxmlformats.org/officeDocument/2006/relationships/oleObject" Target="../embeddings/oleObject25.bin"/><Relationship Id="rId2" Type="http://schemas.openxmlformats.org/officeDocument/2006/relationships/slideLayout" Target="../slideLayouts/slideLayout2.xml"/><Relationship Id="rId1" Type="http://schemas.openxmlformats.org/officeDocument/2006/relationships/vmlDrawing" Target="../drawings/vmlDrawing23.vml"/><Relationship Id="rId4" Type="http://schemas.openxmlformats.org/officeDocument/2006/relationships/image" Target="../media/image29.emf"/></Relationships>
</file>

<file path=ppt/slides/_rels/slide47.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24.vml"/><Relationship Id="rId4" Type="http://schemas.openxmlformats.org/officeDocument/2006/relationships/image" Target="../media/image30.emf"/></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27.bin"/><Relationship Id="rId2" Type="http://schemas.openxmlformats.org/officeDocument/2006/relationships/slideLayout" Target="../slideLayouts/slideLayout2.xml"/><Relationship Id="rId1" Type="http://schemas.openxmlformats.org/officeDocument/2006/relationships/vmlDrawing" Target="../drawings/vmlDrawing25.vml"/><Relationship Id="rId4" Type="http://schemas.openxmlformats.org/officeDocument/2006/relationships/image" Target="../media/image31.e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26.vml"/><Relationship Id="rId4" Type="http://schemas.openxmlformats.org/officeDocument/2006/relationships/image" Target="../media/image32.emf"/></Relationships>
</file>

<file path=ppt/slides/_rels/slide53.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27.vml"/><Relationship Id="rId4" Type="http://schemas.openxmlformats.org/officeDocument/2006/relationships/image" Target="../media/image33.emf"/></Relationships>
</file>

<file path=ppt/slides/_rels/slide54.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28.vml"/><Relationship Id="rId4" Type="http://schemas.openxmlformats.org/officeDocument/2006/relationships/image" Target="../media/image34.emf"/></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3" Type="http://schemas.openxmlformats.org/officeDocument/2006/relationships/oleObject" Target="../embeddings/oleObject31.bin"/><Relationship Id="rId2" Type="http://schemas.openxmlformats.org/officeDocument/2006/relationships/slideLayout" Target="../slideLayouts/slideLayout2.xml"/><Relationship Id="rId1" Type="http://schemas.openxmlformats.org/officeDocument/2006/relationships/vmlDrawing" Target="../drawings/vmlDrawing29.vml"/><Relationship Id="rId4" Type="http://schemas.openxmlformats.org/officeDocument/2006/relationships/image" Target="../media/image35.emf"/></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3" Type="http://schemas.openxmlformats.org/officeDocument/2006/relationships/oleObject" Target="../embeddings/oleObject32.bin"/><Relationship Id="rId2" Type="http://schemas.openxmlformats.org/officeDocument/2006/relationships/slideLayout" Target="../slideLayouts/slideLayout2.xml"/><Relationship Id="rId1" Type="http://schemas.openxmlformats.org/officeDocument/2006/relationships/vmlDrawing" Target="../drawings/vmlDrawing30.vml"/><Relationship Id="rId4" Type="http://schemas.openxmlformats.org/officeDocument/2006/relationships/image" Target="../media/image36.emf"/></Relationships>
</file>

<file path=ppt/slides/_rels/slide59.xml.rels><?xml version="1.0" encoding="UTF-8" standalone="yes"?>
<Relationships xmlns="http://schemas.openxmlformats.org/package/2006/relationships"><Relationship Id="rId3"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31.vml"/><Relationship Id="rId4" Type="http://schemas.openxmlformats.org/officeDocument/2006/relationships/image" Target="../media/image37.emf"/></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32.vml"/><Relationship Id="rId4" Type="http://schemas.openxmlformats.org/officeDocument/2006/relationships/image" Target="../media/image38.emf"/></Relationships>
</file>

<file path=ppt/slides/_rels/slide62.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33.vml"/><Relationship Id="rId4" Type="http://schemas.openxmlformats.org/officeDocument/2006/relationships/image" Target="../media/image39.emf"/></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9012" name="Text Box 4"/>
          <p:cNvSpPr txBox="1">
            <a:spLocks noChangeArrowheads="1"/>
          </p:cNvSpPr>
          <p:nvPr/>
        </p:nvSpPr>
        <p:spPr bwMode="auto">
          <a:xfrm>
            <a:off x="-12700" y="2276475"/>
            <a:ext cx="9144000" cy="3970338"/>
          </a:xfrm>
          <a:prstGeom prst="rect">
            <a:avLst/>
          </a:prstGeom>
          <a:noFill/>
          <a:ln>
            <a:noFill/>
          </a:ln>
          <a:effectLst/>
          <a:extLst/>
        </p:spPr>
        <p:txBody>
          <a:bodyPr>
            <a:spAutoFit/>
          </a:bodyPr>
          <a:lstStyle/>
          <a:p>
            <a:pPr algn="ctr">
              <a:defRPr/>
            </a:pPr>
            <a:endParaRPr lang="tr-TR" sz="5400" b="1" dirty="0">
              <a:effectLst>
                <a:outerShdw blurRad="38100" dist="38100" dir="2700000" algn="tl">
                  <a:srgbClr val="C0C0C0"/>
                </a:outerShdw>
              </a:effectLst>
              <a:cs typeface="+mn-cs"/>
            </a:endParaRPr>
          </a:p>
          <a:p>
            <a:pPr algn="ctr">
              <a:defRPr/>
            </a:pPr>
            <a:endParaRPr lang="tr-TR" b="1" dirty="0">
              <a:effectLst>
                <a:outerShdw blurRad="38100" dist="38100" dir="2700000" algn="tl">
                  <a:srgbClr val="C0C0C0"/>
                </a:outerShdw>
              </a:effectLst>
              <a:cs typeface="+mn-cs"/>
            </a:endParaRPr>
          </a:p>
          <a:p>
            <a:pPr algn="ctr">
              <a:defRPr/>
            </a:pPr>
            <a:endParaRPr lang="tr-TR" sz="2400" b="1" dirty="0">
              <a:solidFill>
                <a:schemeClr val="accent2"/>
              </a:solidFill>
              <a:effectLst>
                <a:outerShdw blurRad="38100" dist="38100" dir="2700000" algn="tl">
                  <a:srgbClr val="C0C0C0"/>
                </a:outerShdw>
              </a:effectLst>
              <a:cs typeface="+mn-cs"/>
            </a:endParaRPr>
          </a:p>
          <a:p>
            <a:pPr algn="ctr">
              <a:defRPr/>
            </a:pPr>
            <a:endParaRPr lang="tr-TR" sz="2400" b="1" dirty="0">
              <a:solidFill>
                <a:schemeClr val="accent2"/>
              </a:solidFill>
              <a:effectLst>
                <a:outerShdw blurRad="38100" dist="38100" dir="2700000" algn="tl">
                  <a:srgbClr val="C0C0C0"/>
                </a:outerShdw>
              </a:effectLst>
              <a:cs typeface="+mn-cs"/>
            </a:endParaRPr>
          </a:p>
          <a:p>
            <a:pPr algn="ctr">
              <a:defRPr/>
            </a:pPr>
            <a:r>
              <a:rPr lang="tr-TR" sz="2400" b="1" dirty="0">
                <a:effectLst>
                  <a:outerShdw blurRad="38100" dist="38100" dir="2700000" algn="tl">
                    <a:srgbClr val="C0C0C0"/>
                  </a:outerShdw>
                </a:effectLst>
                <a:cs typeface="+mn-cs"/>
              </a:rPr>
              <a:t>İhracatçı Eğilim Araştırması</a:t>
            </a:r>
          </a:p>
          <a:p>
            <a:pPr algn="ctr">
              <a:defRPr/>
            </a:pPr>
            <a:r>
              <a:rPr lang="tr-TR" sz="2400" b="1" dirty="0">
                <a:effectLst>
                  <a:outerShdw blurRad="38100" dist="38100" dir="2700000" algn="tl">
                    <a:srgbClr val="C0C0C0"/>
                  </a:outerShdw>
                </a:effectLst>
                <a:cs typeface="+mn-cs"/>
              </a:rPr>
              <a:t>1</a:t>
            </a:r>
            <a:r>
              <a:rPr lang="tr-TR" sz="2400" b="1" dirty="0" smtClean="0">
                <a:effectLst>
                  <a:outerShdw blurRad="38100" dist="38100" dir="2700000" algn="tl">
                    <a:srgbClr val="C0C0C0"/>
                  </a:outerShdw>
                </a:effectLst>
                <a:cs typeface="+mn-cs"/>
              </a:rPr>
              <a:t>. </a:t>
            </a:r>
            <a:r>
              <a:rPr lang="tr-TR" sz="2400" b="1" dirty="0">
                <a:effectLst>
                  <a:outerShdw blurRad="38100" dist="38100" dir="2700000" algn="tl">
                    <a:srgbClr val="C0C0C0"/>
                  </a:outerShdw>
                </a:effectLst>
                <a:cs typeface="+mn-cs"/>
              </a:rPr>
              <a:t>Çeyrek Sonuçları</a:t>
            </a:r>
          </a:p>
          <a:p>
            <a:pPr algn="ctr">
              <a:defRPr/>
            </a:pPr>
            <a:r>
              <a:rPr lang="tr-TR" b="1" dirty="0" smtClean="0">
                <a:effectLst>
                  <a:outerShdw blurRad="38100" dist="38100" dir="2700000" algn="tl">
                    <a:srgbClr val="C0C0C0"/>
                  </a:outerShdw>
                </a:effectLst>
                <a:cs typeface="+mn-cs"/>
              </a:rPr>
              <a:t>Mayıs 2012</a:t>
            </a:r>
            <a:endParaRPr lang="tr-TR" b="1" dirty="0">
              <a:effectLst>
                <a:outerShdw blurRad="38100" dist="38100" dir="2700000" algn="tl">
                  <a:srgbClr val="C0C0C0"/>
                </a:outerShdw>
              </a:effectLst>
              <a:cs typeface="+mn-cs"/>
            </a:endParaRPr>
          </a:p>
          <a:p>
            <a:pPr algn="ctr">
              <a:defRPr/>
            </a:pPr>
            <a:endParaRPr lang="tr-TR" b="1" dirty="0">
              <a:effectLst>
                <a:outerShdw blurRad="38100" dist="38100" dir="2700000" algn="tl">
                  <a:srgbClr val="C0C0C0"/>
                </a:outerShdw>
              </a:effectLst>
              <a:cs typeface="+mn-cs"/>
            </a:endParaRPr>
          </a:p>
          <a:p>
            <a:pPr algn="ctr">
              <a:defRPr/>
            </a:pPr>
            <a:endParaRPr lang="tr-TR" sz="1600" b="1" dirty="0">
              <a:solidFill>
                <a:schemeClr val="accent2"/>
              </a:solidFill>
              <a:effectLst>
                <a:outerShdw blurRad="38100" dist="38100" dir="2700000" algn="tl">
                  <a:srgbClr val="C0C0C0"/>
                </a:outerShdw>
              </a:effectLst>
              <a:cs typeface="+mn-cs"/>
            </a:endParaRPr>
          </a:p>
          <a:p>
            <a:pPr algn="ctr">
              <a:defRPr/>
            </a:pPr>
            <a:r>
              <a:rPr lang="tr-TR" sz="1600" b="1" dirty="0" smtClean="0">
                <a:solidFill>
                  <a:schemeClr val="accent2"/>
                </a:solidFill>
                <a:effectLst>
                  <a:outerShdw blurRad="38100" dist="38100" dir="2700000" algn="tl">
                    <a:srgbClr val="C0C0C0"/>
                  </a:outerShdw>
                </a:effectLst>
                <a:cs typeface="+mn-cs"/>
              </a:rPr>
              <a:t>Ocak-Mart Gerçekleşmeleri </a:t>
            </a:r>
            <a:endParaRPr lang="tr-TR" sz="1600" b="1" dirty="0">
              <a:solidFill>
                <a:schemeClr val="accent2"/>
              </a:solidFill>
              <a:effectLst>
                <a:outerShdw blurRad="38100" dist="38100" dir="2700000" algn="tl">
                  <a:srgbClr val="C0C0C0"/>
                </a:outerShdw>
              </a:effectLst>
              <a:cs typeface="+mn-cs"/>
            </a:endParaRPr>
          </a:p>
          <a:p>
            <a:pPr algn="ctr">
              <a:defRPr/>
            </a:pPr>
            <a:r>
              <a:rPr lang="tr-TR" sz="1600" b="1" dirty="0" smtClean="0">
                <a:solidFill>
                  <a:schemeClr val="accent2"/>
                </a:solidFill>
                <a:effectLst>
                  <a:outerShdw blurRad="38100" dist="38100" dir="2700000" algn="tl">
                    <a:srgbClr val="C0C0C0"/>
                  </a:outerShdw>
                </a:effectLst>
                <a:cs typeface="+mn-cs"/>
              </a:rPr>
              <a:t>Nisan-Haziran Beklentileri</a:t>
            </a:r>
            <a:endParaRPr lang="en-US" sz="1600" b="1" dirty="0">
              <a:solidFill>
                <a:schemeClr val="accent2"/>
              </a:solidFill>
              <a:effectLst>
                <a:outerShdw blurRad="38100" dist="38100" dir="2700000" algn="tl">
                  <a:srgbClr val="C0C0C0"/>
                </a:outerShdw>
              </a:effectLst>
              <a:cs typeface="+mn-cs"/>
            </a:endParaRPr>
          </a:p>
        </p:txBody>
      </p:sp>
      <p:pic>
        <p:nvPicPr>
          <p:cNvPr id="3075" name="Picture 2" descr="TIM_SON_te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124075" y="1916113"/>
            <a:ext cx="4895850" cy="160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6" name="Text Box 6"/>
          <p:cNvSpPr txBox="1">
            <a:spLocks noChangeArrowheads="1"/>
          </p:cNvSpPr>
          <p:nvPr/>
        </p:nvSpPr>
        <p:spPr bwMode="auto">
          <a:xfrm>
            <a:off x="838200" y="1049338"/>
            <a:ext cx="6842125" cy="457200"/>
          </a:xfrm>
          <a:prstGeom prst="rect">
            <a:avLst/>
          </a:prstGeom>
          <a:noFill/>
          <a:ln>
            <a:noFill/>
          </a:ln>
          <a:effectLst/>
          <a:extLst/>
        </p:spPr>
        <p:txBody>
          <a:bodyPr wrap="none">
            <a:spAutoFit/>
          </a:bodyPr>
          <a:lstStyle/>
          <a:p>
            <a:pPr>
              <a:defRPr/>
            </a:pPr>
            <a:r>
              <a:rPr lang="tr-TR" sz="2400" b="1">
                <a:effectLst>
                  <a:outerShdw blurRad="38100" dist="38100" dir="2700000" algn="tl">
                    <a:srgbClr val="C0C0C0"/>
                  </a:outerShdw>
                </a:effectLst>
                <a:cs typeface="+mn-cs"/>
              </a:rPr>
              <a:t>Görüşülen Firmaların Sektörlere Göre Dağılımı</a:t>
            </a:r>
            <a:endParaRPr lang="en-US" sz="2400" b="1">
              <a:effectLst>
                <a:outerShdw blurRad="38100" dist="38100" dir="2700000" algn="tl">
                  <a:srgbClr val="C0C0C0"/>
                </a:outerShdw>
              </a:effectLst>
              <a:cs typeface="+mn-cs"/>
            </a:endParaRPr>
          </a:p>
        </p:txBody>
      </p:sp>
      <p:graphicFrame>
        <p:nvGraphicFramePr>
          <p:cNvPr id="128546" name="Group 546"/>
          <p:cNvGraphicFramePr>
            <a:graphicFrameLocks noGrp="1"/>
          </p:cNvGraphicFramePr>
          <p:nvPr>
            <p:extLst>
              <p:ext uri="{D42A27DB-BD31-4B8C-83A1-F6EECF244321}">
                <p14:modId xmlns:p14="http://schemas.microsoft.com/office/powerpoint/2010/main" val="3414345785"/>
              </p:ext>
            </p:extLst>
          </p:nvPr>
        </p:nvGraphicFramePr>
        <p:xfrm>
          <a:off x="1860550" y="1901825"/>
          <a:ext cx="5400675" cy="3833814"/>
        </p:xfrm>
        <a:graphic>
          <a:graphicData uri="http://schemas.openxmlformats.org/drawingml/2006/table">
            <a:tbl>
              <a:tblPr/>
              <a:tblGrid>
                <a:gridCol w="3470275"/>
                <a:gridCol w="1016000"/>
                <a:gridCol w="914400"/>
              </a:tblGrid>
              <a:tr h="293688">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dirty="0" smtClean="0">
                          <a:ln>
                            <a:noFill/>
                          </a:ln>
                          <a:solidFill>
                            <a:schemeClr val="bg1"/>
                          </a:solidFill>
                          <a:effectLst/>
                          <a:latin typeface="Palatino Linotype" pitchFamily="18" charset="0"/>
                          <a:cs typeface="Arial" charset="0"/>
                        </a:rPr>
                        <a:t>Sektör</a:t>
                      </a:r>
                      <a:endParaRPr kumimoji="0" lang="tr-TR" sz="1100" b="0" i="0" u="none" strike="noStrike" cap="none" normalizeH="0" baseline="0" dirty="0" smtClean="0">
                        <a:ln>
                          <a:noFill/>
                        </a:ln>
                        <a:solidFill>
                          <a:schemeClr val="bg1"/>
                        </a:solidFill>
                        <a:effectLst/>
                        <a:latin typeface="Palatino Linotype" pitchFamily="18" charset="0"/>
                      </a:endParaRPr>
                    </a:p>
                  </a:txBody>
                  <a:tcPr marL="0" marR="0" marT="0" marB="0"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dirty="0" smtClean="0">
                          <a:ln>
                            <a:noFill/>
                          </a:ln>
                          <a:solidFill>
                            <a:schemeClr val="bg1"/>
                          </a:solidFill>
                          <a:effectLst/>
                          <a:latin typeface="Palatino Linotype" pitchFamily="18" charset="0"/>
                          <a:cs typeface="Arial" charset="0"/>
                        </a:rPr>
                        <a:t>Toplam</a:t>
                      </a:r>
                      <a:endParaRPr kumimoji="0" lang="tr-TR" sz="1100" b="0" i="0" u="none" strike="noStrike" cap="none" normalizeH="0" baseline="0" dirty="0" smtClean="0">
                        <a:ln>
                          <a:noFill/>
                        </a:ln>
                        <a:solidFill>
                          <a:schemeClr val="bg1"/>
                        </a:solidFill>
                        <a:effectLst/>
                        <a:latin typeface="Palatino Linotype" pitchFamily="18" charset="0"/>
                      </a:endParaRPr>
                    </a:p>
                  </a:txBody>
                  <a:tcPr marL="0" marR="0" marT="0" marB="0"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dirty="0" smtClean="0">
                          <a:ln>
                            <a:noFill/>
                          </a:ln>
                          <a:solidFill>
                            <a:schemeClr val="bg1"/>
                          </a:solidFill>
                          <a:effectLst/>
                          <a:latin typeface="Palatino Linotype" pitchFamily="18" charset="0"/>
                          <a:cs typeface="Arial" charset="0"/>
                        </a:rPr>
                        <a:t>Oran</a:t>
                      </a:r>
                      <a:endParaRPr kumimoji="0" lang="tr-TR" sz="1100" b="0" i="0" u="none" strike="noStrike" cap="none" normalizeH="0" baseline="0" dirty="0" smtClean="0">
                        <a:ln>
                          <a:noFill/>
                        </a:ln>
                        <a:solidFill>
                          <a:schemeClr val="bg1"/>
                        </a:solidFill>
                        <a:effectLst/>
                        <a:latin typeface="Palatino Linotype" pitchFamily="18" charset="0"/>
                      </a:endParaRPr>
                    </a:p>
                  </a:txBody>
                  <a:tcPr marL="0" marR="0" marT="0" marB="0"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293688">
                <a:tc>
                  <a:txBody>
                    <a:bodyPr/>
                    <a:lstStyle/>
                    <a:p>
                      <a:pPr algn="l" fontAlgn="b"/>
                      <a:r>
                        <a:rPr lang="tr-TR" sz="1100" b="1" i="0" u="none" strike="noStrike">
                          <a:solidFill>
                            <a:schemeClr val="bg1"/>
                          </a:solidFill>
                          <a:effectLst/>
                          <a:latin typeface="Palatino Linotype" pitchFamily="18" charset="0"/>
                        </a:rPr>
                        <a:t>Tekstil, Hazır Giyim, Deri ve Halı</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a:solidFill>
                            <a:schemeClr val="bg1"/>
                          </a:solidFill>
                          <a:effectLst/>
                          <a:latin typeface="Palatino Linotype" pitchFamily="18" charset="0"/>
                        </a:rPr>
                        <a:t>121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a:solidFill>
                            <a:schemeClr val="bg1"/>
                          </a:solidFill>
                          <a:effectLst/>
                          <a:latin typeface="Palatino Linotype" pitchFamily="18" charset="0"/>
                        </a:rPr>
                        <a:t>23,9%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r h="295275">
                <a:tc>
                  <a:txBody>
                    <a:bodyPr/>
                    <a:lstStyle/>
                    <a:p>
                      <a:pPr algn="l" fontAlgn="b"/>
                      <a:r>
                        <a:rPr lang="tr-TR" sz="1100" b="1" i="0" u="none" strike="noStrike">
                          <a:solidFill>
                            <a:schemeClr val="bg1"/>
                          </a:solidFill>
                          <a:effectLst/>
                          <a:latin typeface="Palatino Linotype" pitchFamily="18" charset="0"/>
                        </a:rPr>
                        <a:t>Demirçelik ve Demirdışı Metaller</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a:solidFill>
                            <a:schemeClr val="bg1"/>
                          </a:solidFill>
                          <a:effectLst/>
                          <a:latin typeface="Palatino Linotype" pitchFamily="18" charset="0"/>
                        </a:rPr>
                        <a:t>71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a:solidFill>
                            <a:schemeClr val="bg1"/>
                          </a:solidFill>
                          <a:effectLst/>
                          <a:latin typeface="Palatino Linotype" pitchFamily="18" charset="0"/>
                        </a:rPr>
                        <a:t>14,0%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r h="295275">
                <a:tc>
                  <a:txBody>
                    <a:bodyPr/>
                    <a:lstStyle/>
                    <a:p>
                      <a:pPr algn="l" fontAlgn="b"/>
                      <a:r>
                        <a:rPr lang="tr-TR" sz="1100" b="1" i="0" u="none" strike="noStrike">
                          <a:solidFill>
                            <a:schemeClr val="bg1"/>
                          </a:solidFill>
                          <a:effectLst/>
                          <a:latin typeface="Palatino Linotype" pitchFamily="18" charset="0"/>
                        </a:rPr>
                        <a:t>Bitkisel Ürünler</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a:solidFill>
                            <a:schemeClr val="bg1"/>
                          </a:solidFill>
                          <a:effectLst/>
                          <a:latin typeface="Palatino Linotype" pitchFamily="18" charset="0"/>
                        </a:rPr>
                        <a:t>71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a:solidFill>
                            <a:schemeClr val="bg1"/>
                          </a:solidFill>
                          <a:effectLst/>
                          <a:latin typeface="Palatino Linotype" pitchFamily="18" charset="0"/>
                        </a:rPr>
                        <a:t>14,0%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r h="295275">
                <a:tc>
                  <a:txBody>
                    <a:bodyPr/>
                    <a:lstStyle/>
                    <a:p>
                      <a:pPr algn="l" fontAlgn="b"/>
                      <a:r>
                        <a:rPr lang="tr-TR" sz="1100" b="1" i="0" u="none" strike="noStrike">
                          <a:solidFill>
                            <a:schemeClr val="bg1"/>
                          </a:solidFill>
                          <a:effectLst/>
                          <a:latin typeface="Palatino Linotype" pitchFamily="18" charset="0"/>
                        </a:rPr>
                        <a:t>Hububat- Bakliyat</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a:solidFill>
                            <a:schemeClr val="bg1"/>
                          </a:solidFill>
                          <a:effectLst/>
                          <a:latin typeface="Palatino Linotype" pitchFamily="18" charset="0"/>
                        </a:rPr>
                        <a:t>45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a:solidFill>
                            <a:schemeClr val="bg1"/>
                          </a:solidFill>
                          <a:effectLst/>
                          <a:latin typeface="Palatino Linotype" pitchFamily="18" charset="0"/>
                        </a:rPr>
                        <a:t>8,9%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r h="295275">
                <a:tc>
                  <a:txBody>
                    <a:bodyPr/>
                    <a:lstStyle/>
                    <a:p>
                      <a:pPr algn="l" fontAlgn="b"/>
                      <a:r>
                        <a:rPr lang="tr-TR" sz="1100" b="1" i="0" u="none" strike="noStrike">
                          <a:solidFill>
                            <a:schemeClr val="bg1"/>
                          </a:solidFill>
                          <a:effectLst/>
                          <a:latin typeface="Palatino Linotype" pitchFamily="18" charset="0"/>
                        </a:rPr>
                        <a:t>Otomotiv Sanayi</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a:solidFill>
                            <a:schemeClr val="bg1"/>
                          </a:solidFill>
                          <a:effectLst/>
                          <a:latin typeface="Palatino Linotype" pitchFamily="18" charset="0"/>
                        </a:rPr>
                        <a:t>34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a:solidFill>
                            <a:schemeClr val="bg1"/>
                          </a:solidFill>
                          <a:effectLst/>
                          <a:latin typeface="Palatino Linotype" pitchFamily="18" charset="0"/>
                        </a:rPr>
                        <a:t>6,7%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r h="295275">
                <a:tc>
                  <a:txBody>
                    <a:bodyPr/>
                    <a:lstStyle/>
                    <a:p>
                      <a:pPr algn="l" fontAlgn="b"/>
                      <a:r>
                        <a:rPr lang="tr-TR" sz="1100" b="1" i="0" u="none" strike="noStrike">
                          <a:solidFill>
                            <a:schemeClr val="bg1"/>
                          </a:solidFill>
                          <a:effectLst/>
                          <a:latin typeface="Palatino Linotype" pitchFamily="18" charset="0"/>
                        </a:rPr>
                        <a:t>Makine, Elektrik- Elektronik ve Bilişim</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a:solidFill>
                            <a:schemeClr val="bg1"/>
                          </a:solidFill>
                          <a:effectLst/>
                          <a:latin typeface="Palatino Linotype" pitchFamily="18" charset="0"/>
                        </a:rPr>
                        <a:t>44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a:solidFill>
                            <a:schemeClr val="bg1"/>
                          </a:solidFill>
                          <a:effectLst/>
                          <a:latin typeface="Palatino Linotype" pitchFamily="18" charset="0"/>
                        </a:rPr>
                        <a:t>8,7%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r h="295275">
                <a:tc>
                  <a:txBody>
                    <a:bodyPr/>
                    <a:lstStyle/>
                    <a:p>
                      <a:pPr algn="l" fontAlgn="b"/>
                      <a:r>
                        <a:rPr lang="tr-TR" sz="1100" b="1" i="0" u="none" strike="noStrike">
                          <a:solidFill>
                            <a:schemeClr val="bg1"/>
                          </a:solidFill>
                          <a:effectLst/>
                          <a:latin typeface="Palatino Linotype" pitchFamily="18" charset="0"/>
                        </a:rPr>
                        <a:t>Kimyevi Maddeler ve Mamulleri</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a:solidFill>
                            <a:schemeClr val="bg1"/>
                          </a:solidFill>
                          <a:effectLst/>
                          <a:latin typeface="Palatino Linotype" pitchFamily="18" charset="0"/>
                        </a:rPr>
                        <a:t>30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a:solidFill>
                            <a:schemeClr val="bg1"/>
                          </a:solidFill>
                          <a:effectLst/>
                          <a:latin typeface="Palatino Linotype" pitchFamily="18" charset="0"/>
                        </a:rPr>
                        <a:t>5,9%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r h="295275">
                <a:tc>
                  <a:txBody>
                    <a:bodyPr/>
                    <a:lstStyle/>
                    <a:p>
                      <a:pPr algn="l" fontAlgn="b"/>
                      <a:r>
                        <a:rPr lang="tr-TR" sz="1100" b="1" i="0" u="none" strike="noStrike">
                          <a:solidFill>
                            <a:schemeClr val="bg1"/>
                          </a:solidFill>
                          <a:effectLst/>
                          <a:latin typeface="Palatino Linotype" pitchFamily="18" charset="0"/>
                        </a:rPr>
                        <a:t>Ağaç Orman Ürünleri</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a:solidFill>
                            <a:schemeClr val="bg1"/>
                          </a:solidFill>
                          <a:effectLst/>
                          <a:latin typeface="Palatino Linotype" pitchFamily="18" charset="0"/>
                        </a:rPr>
                        <a:t>32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a:solidFill>
                            <a:schemeClr val="bg1"/>
                          </a:solidFill>
                          <a:effectLst/>
                          <a:latin typeface="Palatino Linotype" pitchFamily="18" charset="0"/>
                        </a:rPr>
                        <a:t>6,3%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r h="295275">
                <a:tc>
                  <a:txBody>
                    <a:bodyPr/>
                    <a:lstStyle/>
                    <a:p>
                      <a:pPr algn="l" fontAlgn="b"/>
                      <a:r>
                        <a:rPr lang="tr-TR" sz="1100" b="1" i="0" u="none" strike="noStrike">
                          <a:solidFill>
                            <a:schemeClr val="bg1"/>
                          </a:solidFill>
                          <a:effectLst/>
                          <a:latin typeface="Palatino Linotype" pitchFamily="18" charset="0"/>
                        </a:rPr>
                        <a:t>Toprak Ürünleri ve Madencilik</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a:solidFill>
                            <a:schemeClr val="bg1"/>
                          </a:solidFill>
                          <a:effectLst/>
                          <a:latin typeface="Palatino Linotype" pitchFamily="18" charset="0"/>
                        </a:rPr>
                        <a:t>29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a:solidFill>
                            <a:schemeClr val="bg1"/>
                          </a:solidFill>
                          <a:effectLst/>
                          <a:latin typeface="Palatino Linotype" pitchFamily="18" charset="0"/>
                        </a:rPr>
                        <a:t>5,7%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r h="293688">
                <a:tc>
                  <a:txBody>
                    <a:bodyPr/>
                    <a:lstStyle/>
                    <a:p>
                      <a:pPr algn="l" fontAlgn="b"/>
                      <a:r>
                        <a:rPr lang="tr-TR" sz="1100" b="1" i="0" u="none" strike="noStrike">
                          <a:solidFill>
                            <a:schemeClr val="bg1"/>
                          </a:solidFill>
                          <a:effectLst/>
                          <a:latin typeface="Palatino Linotype" pitchFamily="18" charset="0"/>
                        </a:rPr>
                        <a:t>Su Ürünleri ve Hayvansal Mamuller</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a:solidFill>
                            <a:schemeClr val="bg1"/>
                          </a:solidFill>
                          <a:effectLst/>
                          <a:latin typeface="Palatino Linotype" pitchFamily="18" charset="0"/>
                        </a:rPr>
                        <a:t>14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a:solidFill>
                            <a:schemeClr val="bg1"/>
                          </a:solidFill>
                          <a:effectLst/>
                          <a:latin typeface="Palatino Linotype" pitchFamily="18" charset="0"/>
                        </a:rPr>
                        <a:t>2,8%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r h="295275">
                <a:tc>
                  <a:txBody>
                    <a:bodyPr/>
                    <a:lstStyle/>
                    <a:p>
                      <a:pPr algn="l" fontAlgn="b"/>
                      <a:r>
                        <a:rPr lang="tr-TR" sz="1100" b="1" i="0" u="none" strike="noStrike" dirty="0">
                          <a:solidFill>
                            <a:schemeClr val="bg1"/>
                          </a:solidFill>
                          <a:effectLst/>
                          <a:latin typeface="Palatino Linotype" pitchFamily="18" charset="0"/>
                        </a:rPr>
                        <a:t>Dış Ticaret Sermaye Şirketi</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dirty="0">
                          <a:solidFill>
                            <a:schemeClr val="bg1"/>
                          </a:solidFill>
                          <a:effectLst/>
                          <a:latin typeface="Palatino Linotype" pitchFamily="18" charset="0"/>
                        </a:rPr>
                        <a:t>16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algn="ctr" fontAlgn="b"/>
                      <a:r>
                        <a:rPr lang="tr-TR" sz="1100" b="1" i="0" u="none" strike="noStrike" dirty="0">
                          <a:solidFill>
                            <a:schemeClr val="bg1"/>
                          </a:solidFill>
                          <a:effectLst/>
                          <a:latin typeface="Palatino Linotype" pitchFamily="18" charset="0"/>
                        </a:rPr>
                        <a:t>3,2%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r h="295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bg1"/>
                          </a:solidFill>
                          <a:effectLst/>
                          <a:latin typeface="Palatino Linotype" pitchFamily="18" charset="0"/>
                        </a:rPr>
                        <a:t>  Toplam</a:t>
                      </a:r>
                    </a:p>
                  </a:txBody>
                  <a:tcPr marL="0" marR="0" marT="0" marB="0" anchor="ctr"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algn="ctr" fontAlgn="b"/>
                      <a:r>
                        <a:rPr lang="tr-TR" sz="1100" b="1" i="0" u="none" strike="noStrike" dirty="0" smtClean="0">
                          <a:solidFill>
                            <a:schemeClr val="bg1"/>
                          </a:solidFill>
                          <a:effectLst/>
                          <a:latin typeface="Palatino Linotype" pitchFamily="18" charset="0"/>
                        </a:rPr>
                        <a:t>507</a:t>
                      </a:r>
                      <a:endParaRPr lang="tr-TR" sz="1100" b="1" i="0" u="none" strike="noStrike" dirty="0">
                        <a:solidFill>
                          <a:schemeClr val="bg1"/>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algn="ctr" fontAlgn="b"/>
                      <a:r>
                        <a:rPr lang="tr-TR" sz="1100" b="1" i="0" u="none" strike="noStrike" dirty="0">
                          <a:solidFill>
                            <a:schemeClr val="bg1"/>
                          </a:solidFill>
                          <a:effectLst/>
                          <a:latin typeface="Palatino Linotype" pitchFamily="18" charset="0"/>
                        </a:rPr>
                        <a:t>100,0%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bl>
          </a:graphicData>
        </a:graphic>
      </p:graphicFrame>
      <p:sp>
        <p:nvSpPr>
          <p:cNvPr id="12349" name="Text Box 545"/>
          <p:cNvSpPr txBox="1">
            <a:spLocks noChangeArrowheads="1"/>
          </p:cNvSpPr>
          <p:nvPr/>
        </p:nvSpPr>
        <p:spPr bwMode="auto">
          <a:xfrm>
            <a:off x="685800" y="6172200"/>
            <a:ext cx="42926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eaLnBrk="1" hangingPunct="1"/>
            <a:r>
              <a:rPr lang="tr-TR" sz="1000"/>
              <a:t>Firmalardan en yüksek ciro elde ettikleri sektörü belirtmeleri istenmiştir. </a:t>
            </a:r>
          </a:p>
        </p:txBody>
      </p:sp>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8354" name="Text Box 2"/>
          <p:cNvSpPr txBox="1">
            <a:spLocks noChangeArrowheads="1"/>
          </p:cNvSpPr>
          <p:nvPr/>
        </p:nvSpPr>
        <p:spPr bwMode="auto">
          <a:xfrm>
            <a:off x="684213" y="2860675"/>
            <a:ext cx="5656262" cy="1098550"/>
          </a:xfrm>
          <a:prstGeom prst="rect">
            <a:avLst/>
          </a:prstGeom>
          <a:noFill/>
          <a:ln>
            <a:noFill/>
          </a:ln>
          <a:effectLst/>
          <a:extLst/>
        </p:spPr>
        <p:txBody>
          <a:bodyPr wrap="none">
            <a:spAutoFit/>
          </a:bodyPr>
          <a:lstStyle/>
          <a:p>
            <a:pPr>
              <a:defRPr/>
            </a:pPr>
            <a:r>
              <a:rPr lang="tr-TR" sz="6600" b="1">
                <a:solidFill>
                  <a:schemeClr val="accent2"/>
                </a:solidFill>
                <a:effectLst>
                  <a:outerShdw blurRad="38100" dist="38100" dir="2700000" algn="tl">
                    <a:srgbClr val="C0C0C0"/>
                  </a:outerShdw>
                </a:effectLst>
                <a:cs typeface="+mn-cs"/>
              </a:rPr>
              <a:t>Yönetici</a:t>
            </a:r>
            <a:r>
              <a:rPr lang="tr-TR" sz="6600" b="1">
                <a:solidFill>
                  <a:srgbClr val="5F5F5F"/>
                </a:solidFill>
                <a:effectLst>
                  <a:outerShdw blurRad="38100" dist="38100" dir="2700000" algn="tl">
                    <a:srgbClr val="C0C0C0"/>
                  </a:outerShdw>
                </a:effectLst>
                <a:cs typeface="+mn-cs"/>
              </a:rPr>
              <a:t> Özeti</a:t>
            </a:r>
            <a:endParaRPr lang="en-US" sz="6600" b="1">
              <a:solidFill>
                <a:schemeClr val="accent2"/>
              </a:solidFill>
              <a:effectLst>
                <a:outerShdw blurRad="38100" dist="38100" dir="2700000" algn="tl">
                  <a:srgbClr val="C0C0C0"/>
                </a:outerShdw>
              </a:effectLst>
              <a:cs typeface="+mn-cs"/>
            </a:endParaRPr>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4498" name="Text Box 2"/>
          <p:cNvSpPr txBox="1">
            <a:spLocks noChangeArrowheads="1"/>
          </p:cNvSpPr>
          <p:nvPr/>
        </p:nvSpPr>
        <p:spPr bwMode="auto">
          <a:xfrm>
            <a:off x="838200" y="1049338"/>
            <a:ext cx="2173288" cy="457200"/>
          </a:xfrm>
          <a:prstGeom prst="rect">
            <a:avLst/>
          </a:prstGeom>
          <a:noFill/>
          <a:ln>
            <a:noFill/>
          </a:ln>
          <a:effectLst/>
          <a:extLst/>
        </p:spPr>
        <p:txBody>
          <a:bodyPr wrap="none">
            <a:spAutoFit/>
          </a:bodyPr>
          <a:lstStyle/>
          <a:p>
            <a:pPr>
              <a:defRPr/>
            </a:pPr>
            <a:r>
              <a:rPr lang="tr-TR" sz="2400" b="1">
                <a:effectLst>
                  <a:outerShdw blurRad="38100" dist="38100" dir="2700000" algn="tl">
                    <a:srgbClr val="C0C0C0"/>
                  </a:outerShdw>
                </a:effectLst>
                <a:cs typeface="+mn-cs"/>
              </a:rPr>
              <a:t>Yönetici Özeti</a:t>
            </a:r>
            <a:endParaRPr lang="en-US" sz="2400" b="1">
              <a:effectLst>
                <a:outerShdw blurRad="38100" dist="38100" dir="2700000" algn="tl">
                  <a:srgbClr val="C0C0C0"/>
                </a:outerShdw>
              </a:effectLst>
              <a:cs typeface="+mn-cs"/>
            </a:endParaRPr>
          </a:p>
        </p:txBody>
      </p:sp>
      <p:sp>
        <p:nvSpPr>
          <p:cNvPr id="3" name="Text Box 5"/>
          <p:cNvSpPr txBox="1">
            <a:spLocks noChangeArrowheads="1"/>
          </p:cNvSpPr>
          <p:nvPr/>
        </p:nvSpPr>
        <p:spPr bwMode="auto">
          <a:xfrm>
            <a:off x="658813" y="1700808"/>
            <a:ext cx="77978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a:r>
              <a:rPr lang="tr-TR" sz="1200" dirty="0"/>
              <a:t>2 yıldır </a:t>
            </a:r>
            <a:r>
              <a:rPr lang="tr-TR" sz="1200" dirty="0" smtClean="0"/>
              <a:t>Türkiye </a:t>
            </a:r>
            <a:r>
              <a:rPr lang="tr-TR" sz="1200" dirty="0"/>
              <a:t>İhracatçılar Meclisi için kesintisiz yürütülen </a:t>
            </a:r>
            <a:r>
              <a:rPr lang="tr-TR" sz="1200" dirty="0" smtClean="0"/>
              <a:t>İhracatçı </a:t>
            </a:r>
            <a:r>
              <a:rPr lang="tr-TR" sz="1200" dirty="0"/>
              <a:t>Eğilim Araştırması’nın 2012 yılının ilk fazı Nisan ayı içerisinde tamamlanmıştır</a:t>
            </a:r>
            <a:r>
              <a:rPr lang="tr-TR" sz="1200" dirty="0" smtClean="0"/>
              <a:t>. 2012 </a:t>
            </a:r>
            <a:r>
              <a:rPr lang="tr-TR" sz="1200" dirty="0"/>
              <a:t>yılının ilk araştırmasına 507 firma katılarak görüşlerini beyan etmiştir.</a:t>
            </a:r>
          </a:p>
          <a:p>
            <a:pPr algn="just" eaLnBrk="1" hangingPunct="1"/>
            <a:endParaRPr lang="tr-TR" sz="1200" dirty="0"/>
          </a:p>
          <a:p>
            <a:pPr algn="just" eaLnBrk="1" hangingPunct="1"/>
            <a:r>
              <a:rPr lang="tr-TR" sz="1200" dirty="0"/>
              <a:t>Soru formunun ilk bölümde ihracatçılardan Ocak-Mart 2012 dönemindeki gerçekleşmeleri değerlendirmeleri istenmiştir. Geçen yılın aynı dönemine kıyasla en yüksek oranda artış gösteren maliyet kaleminin girdi maliyetleri olduğunu görülmektedir (%70,3). Hammadde birim ithalat fiyatının geçen yılın aynı dönemine göre arttığını söyleyen firmaların oranı ise %44,8 olarak tespit edilmektedir. Buna mukabil, bilançolara aktif bölümleri içerisinde bulunan üretim, ihracat, genel karlılık düzeyi  ve ihracatta karlılık düzeylerinde geçen yılın aynı dönemi ile karşılaştırıldığında artış olduğunu belirten firmaların oranı sırasıyla, %39,5 , %46,2 , %13,6 ve %13,8’dir</a:t>
            </a:r>
            <a:r>
              <a:rPr lang="tr-TR" sz="1200" dirty="0" smtClean="0"/>
              <a:t>.</a:t>
            </a:r>
          </a:p>
          <a:p>
            <a:pPr algn="just" eaLnBrk="1" hangingPunct="1"/>
            <a:endParaRPr lang="tr-TR" sz="1200" dirty="0"/>
          </a:p>
          <a:p>
            <a:pPr algn="just" eaLnBrk="1" hangingPunct="1"/>
            <a:r>
              <a:rPr lang="tr-TR" sz="1200" dirty="0"/>
              <a:t>Öte yandan, firmaların aynı parametreler açısında yılın 2. çeyreğinden beklentileri de yine ilk çeyrekle benzerlik göstermektedir. Bulgular bu açıdan değerlendirildiğinde; ihracatçıların yılın ilk yarısı için durağan bir resim çizdikleri yorumu doğrulanabilir. Yılın 2. çeyreğinde girdi maliyetlerinin artacağı beklentisi içerisinde olan firmaların oranı %51,1’dir. Hammadde birim ithalat fiyatında artış beklentisi içerisinde olan firmaların oranı ise %31,2 olarak tespit edilmektedir. Üretimlerinin ve ihracatlarının artacağını beyan edenlerin oranları ise sırasıyla %41,1 ve %45,4’tür. Genel karlılık düzeyleri  (%18,5) ve ihracatta karlılık düzeyinde (%17,2) artış bekleyen firmaların oranlarında azda olsa artış </a:t>
            </a:r>
            <a:r>
              <a:rPr lang="tr-TR" sz="1200" dirty="0" smtClean="0"/>
              <a:t>gözlenmektedir.</a:t>
            </a:r>
            <a:endParaRPr lang="tr-TR" sz="1200" dirty="0"/>
          </a:p>
          <a:p>
            <a:pPr algn="just" eaLnBrk="1" hangingPunct="1"/>
            <a:endParaRPr lang="tr-TR" sz="1200" dirty="0"/>
          </a:p>
          <a:p>
            <a:pPr algn="just"/>
            <a:r>
              <a:rPr lang="tr-TR" sz="1200" dirty="0"/>
              <a:t>Firmaların üretimlerinde kullandıkları hammaddelerin ortalama %67,7’sini yurtiçinden temin ettikleri tespit edilmektedir. İlk 500 firmada yerli girdi kullanım oranı ortalama % 61,5 iken, ilk 1000 firma içinde yer almayan diğer firmalar grubunda bu oran 10 puan daha yüksektir. Üretimlerinde yurtdışından ithal </a:t>
            </a:r>
            <a:r>
              <a:rPr lang="tr-TR" sz="1200" dirty="0" smtClean="0"/>
              <a:t>edilen hammaddelere </a:t>
            </a:r>
            <a:r>
              <a:rPr lang="tr-TR" sz="1200" dirty="0"/>
              <a:t>en yüksek bağımlı sektörler kimyevi maddeler (%45,2 ), otomotiv sanayi (%43,7) ve demir-çelik ve </a:t>
            </a:r>
            <a:r>
              <a:rPr lang="tr-TR" sz="1200" dirty="0" err="1"/>
              <a:t>demirdışı</a:t>
            </a:r>
            <a:r>
              <a:rPr lang="tr-TR" sz="1200" dirty="0"/>
              <a:t> metaller (%42) sektörleridir.</a:t>
            </a:r>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838200" y="1049338"/>
            <a:ext cx="2173288" cy="457200"/>
          </a:xfrm>
          <a:prstGeom prst="rect">
            <a:avLst/>
          </a:prstGeom>
          <a:noFill/>
          <a:ln>
            <a:noFill/>
          </a:ln>
          <a:effectLst/>
          <a:extLst/>
        </p:spPr>
        <p:txBody>
          <a:bodyPr wrap="none">
            <a:spAutoFit/>
          </a:bodyPr>
          <a:lstStyle/>
          <a:p>
            <a:pPr>
              <a:defRPr/>
            </a:pPr>
            <a:r>
              <a:rPr lang="tr-TR" sz="2400" b="1" dirty="0">
                <a:effectLst>
                  <a:outerShdw blurRad="38100" dist="38100" dir="2700000" algn="tl">
                    <a:srgbClr val="C0C0C0"/>
                  </a:outerShdw>
                </a:effectLst>
                <a:cs typeface="+mn-cs"/>
              </a:rPr>
              <a:t>Yönetici Özeti</a:t>
            </a:r>
            <a:endParaRPr lang="en-US" sz="2400" b="1" dirty="0">
              <a:effectLst>
                <a:outerShdw blurRad="38100" dist="38100" dir="2700000" algn="tl">
                  <a:srgbClr val="C0C0C0"/>
                </a:outerShdw>
              </a:effectLst>
              <a:cs typeface="+mn-cs"/>
            </a:endParaRPr>
          </a:p>
        </p:txBody>
      </p:sp>
      <p:sp>
        <p:nvSpPr>
          <p:cNvPr id="4" name="Text Box 5"/>
          <p:cNvSpPr txBox="1">
            <a:spLocks noChangeArrowheads="1"/>
          </p:cNvSpPr>
          <p:nvPr/>
        </p:nvSpPr>
        <p:spPr bwMode="auto">
          <a:xfrm>
            <a:off x="658813" y="1700808"/>
            <a:ext cx="7797800" cy="4339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a:r>
              <a:rPr lang="tr-TR" sz="1200" dirty="0"/>
              <a:t>Yılın ilk çeyreğinde geçen döneme kıyasla ihracatta ilk 1000 firmanın yeni pazarlara girme oranında artış olduğu dikkat çekmektedir. Dönemde yeni pazarlara açıldığını belirten firmaların oranının en yüksek olduğu sektör otomotiv sanayidir (%47,1). Bunu sırasıyla makine, elektrik, elektronik ve bilişim (%45,5), kimyevi </a:t>
            </a:r>
            <a:r>
              <a:rPr lang="tr-TR" sz="1200" dirty="0" smtClean="0"/>
              <a:t>maddeler (%</a:t>
            </a:r>
            <a:r>
              <a:rPr lang="tr-TR" sz="1200" dirty="0"/>
              <a:t>43,3) ile demir-çelik ve </a:t>
            </a:r>
            <a:r>
              <a:rPr lang="tr-TR" sz="1200" dirty="0" err="1"/>
              <a:t>demirdışı</a:t>
            </a:r>
            <a:r>
              <a:rPr lang="tr-TR" sz="1200" dirty="0"/>
              <a:t> metaller (%40,8) sektörleri izlemektedir</a:t>
            </a:r>
            <a:r>
              <a:rPr lang="tr-TR" sz="1200" dirty="0" smtClean="0"/>
              <a:t>.</a:t>
            </a:r>
          </a:p>
          <a:p>
            <a:pPr algn="just"/>
            <a:endParaRPr lang="tr-TR" sz="1200" dirty="0"/>
          </a:p>
          <a:p>
            <a:pPr algn="just" eaLnBrk="1" hangingPunct="1"/>
            <a:r>
              <a:rPr lang="tr-TR" sz="1200" dirty="0"/>
              <a:t>Yılın ikinci çeyreğinde ihracatta yen i pazarlara açılma hedefi olmadığını söyleyen firmaların oranı  %15,8’dir. Yeni hedefleri olan firmaların arasında Rusya, Çin, ABD, Irak ve Birleşik Arap Emirlikleri ilk 5 ülke olarak belirginleşmektedir. İlk 5 ülke arasında AB ülkelerinin yer almaması ihracatın çeşitlendirilmesi stratejisi açısından olumlu bir gelişme olarak değerlendirebilir</a:t>
            </a:r>
            <a:r>
              <a:rPr lang="tr-TR" sz="1200" dirty="0" smtClean="0"/>
              <a:t>.</a:t>
            </a:r>
          </a:p>
          <a:p>
            <a:pPr algn="just" eaLnBrk="1" hangingPunct="1"/>
            <a:endParaRPr lang="tr-TR" sz="1200" dirty="0"/>
          </a:p>
          <a:p>
            <a:pPr algn="just" eaLnBrk="1" hangingPunct="1"/>
            <a:r>
              <a:rPr lang="tr-TR" sz="1200" dirty="0"/>
              <a:t>Firmaların %62,5’i yılın ilk çeyreğinde mevcut pazarlarda yeni müşterilerden sipariş alabildiklerini beyan etmektedir.  Bu oran ilk 500 listesinde %66,7’ye yükselmektedir. Ancak ilk 1000’in dışında kalan firmalar nezdinde bu oran %58,3’e düşmektedir.  Aynı dönemde müşteri kaybettiğini belirten firmaların oranı %36,1’dir. Ocak-Mart döneminde ihracatta tamamen kaybettikleri pazar olduğunu söyleyen firmaların oranı ise %10,8’dir. </a:t>
            </a:r>
            <a:r>
              <a:rPr lang="tr-TR" sz="1200" dirty="0" smtClean="0"/>
              <a:t>Gerçekleşmelere </a:t>
            </a:r>
            <a:r>
              <a:rPr lang="tr-TR" sz="1200" dirty="0"/>
              <a:t>mutlak değerler açısından bakıldığında firmaların genel anlamda portföylerine yeni müşteriler katabildikleri görülmektedir. Bu anlamda ihracatçılar ve özellikle de ilk 500 firma açısından trendin yukarı yönlü seyrettiği belirtilmelidir</a:t>
            </a:r>
            <a:r>
              <a:rPr lang="tr-TR" sz="1200" dirty="0" smtClean="0"/>
              <a:t>.</a:t>
            </a:r>
          </a:p>
          <a:p>
            <a:pPr algn="just" eaLnBrk="1" hangingPunct="1"/>
            <a:endParaRPr lang="tr-TR" sz="1200" dirty="0"/>
          </a:p>
          <a:p>
            <a:pPr algn="just" eaLnBrk="1" hangingPunct="1"/>
            <a:r>
              <a:rPr lang="tr-TR" sz="1200" dirty="0"/>
              <a:t>İhracatçı firmalar yılın ilk çeyreğinde cirolarının %62,4’ünü ihracattan elde etmişlerdir. İlk 500 firma nezdinde bu oran %68,2’ye yükselirken, ikinci 500 firmada %63 olarak tespit edilmektedir. Cirolarını en yüksek oranda ihracattan elde eden sektörler bitkisel ürünler </a:t>
            </a:r>
            <a:r>
              <a:rPr lang="tr-TR" sz="1200" dirty="0" smtClean="0"/>
              <a:t>(%73,7</a:t>
            </a:r>
            <a:r>
              <a:rPr lang="tr-TR" sz="1200" dirty="0"/>
              <a:t>), tekstil (%70,8) ve otomotiv sanayidir (%64,9).  Buna mukabil, gelirlerin büyük ölçüde iç piyasa satışlarından elde eden firmalar ise ağaç-orman ürünleri (%39,1) ve kimyevi maddeler (%46,1) sektörlerinde faaliyet göstermektedir.</a:t>
            </a: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838200" y="1049338"/>
            <a:ext cx="2173288" cy="457200"/>
          </a:xfrm>
          <a:prstGeom prst="rect">
            <a:avLst/>
          </a:prstGeom>
          <a:noFill/>
          <a:ln>
            <a:noFill/>
          </a:ln>
          <a:effectLst/>
          <a:extLst/>
        </p:spPr>
        <p:txBody>
          <a:bodyPr wrap="none">
            <a:spAutoFit/>
          </a:bodyPr>
          <a:lstStyle/>
          <a:p>
            <a:pPr>
              <a:defRPr/>
            </a:pPr>
            <a:r>
              <a:rPr lang="tr-TR" sz="2400" b="1" dirty="0">
                <a:effectLst>
                  <a:outerShdw blurRad="38100" dist="38100" dir="2700000" algn="tl">
                    <a:srgbClr val="C0C0C0"/>
                  </a:outerShdw>
                </a:effectLst>
                <a:cs typeface="+mn-cs"/>
              </a:rPr>
              <a:t>Yönetici Özeti</a:t>
            </a:r>
            <a:endParaRPr lang="en-US" sz="2400" b="1" dirty="0">
              <a:effectLst>
                <a:outerShdw blurRad="38100" dist="38100" dir="2700000" algn="tl">
                  <a:srgbClr val="C0C0C0"/>
                </a:outerShdw>
              </a:effectLst>
              <a:cs typeface="+mn-cs"/>
            </a:endParaRPr>
          </a:p>
        </p:txBody>
      </p:sp>
      <p:sp>
        <p:nvSpPr>
          <p:cNvPr id="4" name="Text Box 5"/>
          <p:cNvSpPr txBox="1">
            <a:spLocks noChangeArrowheads="1"/>
          </p:cNvSpPr>
          <p:nvPr/>
        </p:nvSpPr>
        <p:spPr bwMode="auto">
          <a:xfrm>
            <a:off x="658813" y="1700808"/>
            <a:ext cx="7797800" cy="47089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a:r>
              <a:rPr lang="tr-TR" sz="1200" dirty="0"/>
              <a:t>İhracatçı firmaların %39,3’ü yılın ilk çeyreğinde dış finansman talebinde bulunduklarını belirtmektedir. Firmalar söz konusu dış finansman ihtiyaçlarını büyük ölçüde özel bankalardan karşılamaktadır. Özel bankalara alternatif olarak firmaların %54,3’ünün dış finansman ihtiyacını Eximbank’tan da karşıladıkları görülmektedir.  Eximbank’ın dışında kalan Kamu bankalarına başvuran firmaların oranı %33,2’dir. Eximbank kredilerini tercih eden firmalar nezdinde ikinci 500 listesine dahil firmalar diğer firmalara kıyasla ön plana çıkmaktadır</a:t>
            </a:r>
            <a:r>
              <a:rPr lang="tr-TR" sz="1200" dirty="0" smtClean="0"/>
              <a:t>.</a:t>
            </a:r>
          </a:p>
          <a:p>
            <a:pPr algn="just"/>
            <a:endParaRPr lang="tr-TR" sz="1200" dirty="0"/>
          </a:p>
          <a:p>
            <a:pPr algn="just"/>
            <a:r>
              <a:rPr lang="tr-TR" sz="1200" dirty="0"/>
              <a:t>Yılın ikinci çeyreğinde de dış finansman talebinde bulunacağını söyleyen firmaların oranı %44,2’dir. Dolayısı ile finansman ihtiyacının artarak devam ettiği bulgusu doğrulanabilir. 2012’in ilk çeyreği raporuyla 3. yılına giren İhracatçı Eğilim </a:t>
            </a:r>
            <a:r>
              <a:rPr lang="tr-TR" sz="1200" dirty="0" smtClean="0"/>
              <a:t>Araştırmalarının </a:t>
            </a:r>
            <a:r>
              <a:rPr lang="tr-TR" sz="1200" dirty="0"/>
              <a:t>çarpıcı sonuçlarından olma özelliğini ilk fazından bugüne kadar koruyan eğilim firmaların döviz kuru riskinden korunmak için kullandığı araçlardır. Firmaların %57,2’si döviz kuru riskinden korunmak amacı ile herhangi bir enstrüman kullanmadıklarını söylemektedir. Döviz kuru riskinden korunma amacı ile herhangi bir araç kullanmama nedenleri arasında ithalatında olduğu cevabı en sık dile getirilen eğilimdir. Söz konusu risklerden korunma amacına yönelik kullanılabilecek enstrümanlardan haberi olmadığını belirten firmaların oranı %22,1’dir. Dolayısı ile bu anlamda sürdürülen bilgilendirme, eğitim ve iletişim programlarının devamlılık göstermesinin gerekliliğinin altı çizilmelidir. “</a:t>
            </a:r>
            <a:r>
              <a:rPr lang="tr-TR" sz="1200" dirty="0" err="1"/>
              <a:t>Forward</a:t>
            </a:r>
            <a:r>
              <a:rPr lang="tr-TR" sz="1200" dirty="0"/>
              <a:t>” işlemler firmaların bu bağlamda en sık başvurdukları enstrüman olarak belirginleşmektedir.</a:t>
            </a:r>
          </a:p>
          <a:p>
            <a:pPr algn="just"/>
            <a:endParaRPr lang="tr-TR" sz="1200" dirty="0"/>
          </a:p>
          <a:p>
            <a:pPr algn="just" eaLnBrk="1" hangingPunct="1"/>
            <a:r>
              <a:rPr lang="tr-TR" sz="1200" dirty="0"/>
              <a:t>2012 yılı 1. çeyrekte sektörde ortalama çalışan sayısı 162 olarak hesaplanmaktadır. Yılın ilk çeyreğinde çalışan sayısı geçtiğimiz dönemle paralellik göstermektedir. Mavi yakalı çalışan sayısındaki azalma, beyaz yakalı çalışan sayısındaki artışla dengelenmektedir. Ocak-Mart 2012 döneminde beyaz yakalı çalışanların arttığını belirten firmaların oranı %29,2 iken, mavi yakalı çalışan sayısının arttığını belirten firmaların oranı %36,9’dur</a:t>
            </a:r>
            <a:r>
              <a:rPr lang="tr-TR" sz="1200" dirty="0" smtClean="0"/>
              <a:t>. </a:t>
            </a:r>
            <a:endParaRPr lang="tr-TR" sz="1200" dirty="0"/>
          </a:p>
          <a:p>
            <a:pPr algn="just" eaLnBrk="1" hangingPunct="1"/>
            <a:endParaRPr lang="tr-TR" sz="1200" dirty="0"/>
          </a:p>
          <a:p>
            <a:pPr algn="just" eaLnBrk="1" hangingPunct="1"/>
            <a:r>
              <a:rPr lang="tr-TR" sz="1200" dirty="0"/>
              <a:t>Yılın 2. çeyreğinde yeni çalışan istihdam etmeyi planlayan firmaların oranı da ilk çeyrek sonuçları ile benzeşmektedir. Firmaların %30,8’i Nisan- Haziran döneminde beyaz yakalı , %34,5’i mavi yakalı ve %13,8’i ise yeni  Ar-Ge çalışanı istihdam etmeyi planladıklarını beyan etmektedir. </a:t>
            </a:r>
            <a:endParaRPr lang="tr-TR" sz="12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838200" y="1049338"/>
            <a:ext cx="2173288" cy="457200"/>
          </a:xfrm>
          <a:prstGeom prst="rect">
            <a:avLst/>
          </a:prstGeom>
          <a:noFill/>
          <a:ln>
            <a:noFill/>
          </a:ln>
          <a:effectLst/>
          <a:extLst/>
        </p:spPr>
        <p:txBody>
          <a:bodyPr wrap="none">
            <a:spAutoFit/>
          </a:bodyPr>
          <a:lstStyle/>
          <a:p>
            <a:pPr>
              <a:defRPr/>
            </a:pPr>
            <a:r>
              <a:rPr lang="tr-TR" sz="2400" b="1" dirty="0">
                <a:effectLst>
                  <a:outerShdw blurRad="38100" dist="38100" dir="2700000" algn="tl">
                    <a:srgbClr val="C0C0C0"/>
                  </a:outerShdw>
                </a:effectLst>
                <a:cs typeface="+mn-cs"/>
              </a:rPr>
              <a:t>Yönetici Özeti</a:t>
            </a:r>
            <a:endParaRPr lang="en-US" sz="2400" b="1" dirty="0">
              <a:effectLst>
                <a:outerShdw blurRad="38100" dist="38100" dir="2700000" algn="tl">
                  <a:srgbClr val="C0C0C0"/>
                </a:outerShdw>
              </a:effectLst>
              <a:cs typeface="+mn-cs"/>
            </a:endParaRPr>
          </a:p>
        </p:txBody>
      </p:sp>
      <p:sp>
        <p:nvSpPr>
          <p:cNvPr id="4" name="Text Box 5"/>
          <p:cNvSpPr txBox="1">
            <a:spLocks noChangeArrowheads="1"/>
          </p:cNvSpPr>
          <p:nvPr/>
        </p:nvSpPr>
        <p:spPr bwMode="auto">
          <a:xfrm>
            <a:off x="658813" y="1700808"/>
            <a:ext cx="7797800" cy="45243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a:r>
              <a:rPr lang="tr-TR" sz="1200" dirty="0"/>
              <a:t>Yaklaşık her 10 firmadan 4’ü 2012 yılı sonunda oluşacak gerçekleşmeler neticesinde çalışan sayılarında yıl başına kıyasla bir artış olacağını öngörmektedir. Diğer taraftan yıl sonunda çalışan sayısının azalacağını belirten firmaların oranı %13,8’dir. Bu veriler ışığında, 2012 yılında istihdam edilmesi planlanan ortalama yeni çalışan sayısı 9’dur</a:t>
            </a:r>
            <a:r>
              <a:rPr lang="tr-TR" sz="1200" dirty="0" smtClean="0"/>
              <a:t>.</a:t>
            </a:r>
          </a:p>
          <a:p>
            <a:pPr algn="just"/>
            <a:endParaRPr lang="tr-TR" sz="1200" dirty="0"/>
          </a:p>
          <a:p>
            <a:pPr algn="just"/>
            <a:r>
              <a:rPr lang="tr-TR" sz="1200" dirty="0"/>
              <a:t>Ocak-Mart döneminde, İhracatçı firmaların %49,7’si yurt içinde, %82,8’i yurt dışında yatırım yapmadıklarını söylemektedir. Yurt içinde gerçekleştirilen yatırımlarda modernizasyon (%32), kapasite arttırımı (%26) ve Ar-Ge/ inovasyon yatırımları (%16,4) ön plana çıkmaktadır. Öte yandan yılın 2.çeyreğinde planlanan yatırımların büyük ölçüde yine yurt içindeki tesislere yönelik gerçekleştirilme eğilimi görülmektedir. Nisan-Haziran döneminde firmaların %31,6’sı modernizasyon, %23,7’si ise kapasite arttırımı yatırımı planlamaktadır. </a:t>
            </a:r>
            <a:endParaRPr lang="tr-TR" sz="1200" dirty="0" smtClean="0"/>
          </a:p>
          <a:p>
            <a:pPr algn="just"/>
            <a:endParaRPr lang="tr-TR" sz="1200" dirty="0"/>
          </a:p>
          <a:p>
            <a:pPr algn="just"/>
            <a:r>
              <a:rPr lang="tr-TR" sz="1200" dirty="0"/>
              <a:t>Araştırmanın bir bölümünde firmaların piyasa beklentileri sorgulanmıştır. Firmalar Nisan-Haziran USD/TL kurunu 1.80, yıl sonu USD/TL kurunu ise 1.84 olarak tahmin etmektedir. Firmaların aynı dönemlere ait Euro/TL kur tahminleri ise sırasıyla 2.35 ve 2.39’dur. Firmaların Euro/USD parite tahmini ise 1.32 olarak tespit edilmektedir</a:t>
            </a:r>
            <a:r>
              <a:rPr lang="tr-TR" sz="1200" dirty="0" smtClean="0"/>
              <a:t>.</a:t>
            </a:r>
          </a:p>
          <a:p>
            <a:pPr algn="just"/>
            <a:endParaRPr lang="tr-TR" sz="1200" dirty="0"/>
          </a:p>
          <a:p>
            <a:pPr algn="just"/>
            <a:r>
              <a:rPr lang="tr-TR" sz="1200" dirty="0"/>
              <a:t>Enflasyon tahminleri ise %9,23 seviyesinde hesaplanmaktadır.  Benzer optimist bir tahmin ise büyüme beklentisinde görülmektedir. İhracatçı firmaların 2012 yılı büyüme beklentisinin %7,07 olduğu görülmektedir</a:t>
            </a:r>
            <a:r>
              <a:rPr lang="tr-TR" sz="1200" dirty="0" smtClean="0"/>
              <a:t>.</a:t>
            </a:r>
          </a:p>
          <a:p>
            <a:pPr algn="just"/>
            <a:endParaRPr lang="tr-TR" sz="1200" dirty="0"/>
          </a:p>
          <a:p>
            <a:pPr algn="just"/>
            <a:r>
              <a:rPr lang="tr-TR" sz="1200" dirty="0"/>
              <a:t>İhracatçı firmaların genel ekonomik gelişmeler hakkındaki görüşleri ise durağan bir görünüm sergilemektedir. Firmaların %51,1’i faaliyet gösterdikleri sektörün, %52,1’i ise Türkiye ekonomisinin yılın kalan kısmında değişmeyeceğini düşünmektedir. Firmaların %36,5’i sektörlerinin yılın sonunda daha iyi olacağını beklerken, Türkiye ekonomisinin yıl sonunda daha iyi olacağını bekleyenlerin oranı %35,1’dir. İhracatçıların %50,5’i AB ekonomisindeki kötü gidişatın artık durduğu kanaatini taşımaktadır.</a:t>
            </a:r>
            <a:endParaRPr lang="tr-TR" sz="1200" dirty="0"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Box 2"/>
          <p:cNvSpPr txBox="1">
            <a:spLocks noChangeArrowheads="1"/>
          </p:cNvSpPr>
          <p:nvPr/>
        </p:nvSpPr>
        <p:spPr bwMode="auto">
          <a:xfrm>
            <a:off x="838200" y="1049338"/>
            <a:ext cx="2173288" cy="457200"/>
          </a:xfrm>
          <a:prstGeom prst="rect">
            <a:avLst/>
          </a:prstGeom>
          <a:noFill/>
          <a:ln>
            <a:noFill/>
          </a:ln>
          <a:effectLst/>
          <a:extLst/>
        </p:spPr>
        <p:txBody>
          <a:bodyPr wrap="none">
            <a:spAutoFit/>
          </a:bodyPr>
          <a:lstStyle/>
          <a:p>
            <a:pPr>
              <a:defRPr/>
            </a:pPr>
            <a:r>
              <a:rPr lang="tr-TR" sz="2400" b="1" dirty="0">
                <a:effectLst>
                  <a:outerShdw blurRad="38100" dist="38100" dir="2700000" algn="tl">
                    <a:srgbClr val="C0C0C0"/>
                  </a:outerShdw>
                </a:effectLst>
                <a:cs typeface="+mn-cs"/>
              </a:rPr>
              <a:t>Yönetici Özeti</a:t>
            </a:r>
            <a:endParaRPr lang="en-US" sz="2400" b="1" dirty="0">
              <a:effectLst>
                <a:outerShdw blurRad="38100" dist="38100" dir="2700000" algn="tl">
                  <a:srgbClr val="C0C0C0"/>
                </a:outerShdw>
              </a:effectLst>
              <a:cs typeface="+mn-cs"/>
            </a:endParaRPr>
          </a:p>
        </p:txBody>
      </p:sp>
      <p:sp>
        <p:nvSpPr>
          <p:cNvPr id="4" name="Text Box 5"/>
          <p:cNvSpPr txBox="1">
            <a:spLocks noChangeArrowheads="1"/>
          </p:cNvSpPr>
          <p:nvPr/>
        </p:nvSpPr>
        <p:spPr bwMode="auto">
          <a:xfrm>
            <a:off x="658813" y="1700808"/>
            <a:ext cx="7797800" cy="3416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a:r>
              <a:rPr lang="tr-TR" sz="1200" dirty="0"/>
              <a:t>Yılın ilk çeyreği soru formuna Temmuz ayı itibari ile yürürlüğe girecek Türk Ticaret Kanunu’na yönelik bilgi, görüş ve beklentilerin tespiti için sorular eklenmiştir.  Firmaların %71,2’sinin yeni Türk Ticaret Kanunu hakkında bilgili oldukları görülmektedir. Bu kitle içerisinde ‘biraz bilgiliyim’ cevabını veren firmaların oranı %63,9 olarak hesaplanmaktadır. Yeni Türk Ticaret Kanunu hakkında bilgili olmadıklarını belirten firmaların oranı ise %28,8’dir</a:t>
            </a:r>
            <a:r>
              <a:rPr lang="tr-TR" sz="1200" dirty="0" smtClean="0"/>
              <a:t>.</a:t>
            </a:r>
          </a:p>
          <a:p>
            <a:pPr algn="just"/>
            <a:endParaRPr lang="tr-TR" sz="1200" dirty="0"/>
          </a:p>
          <a:p>
            <a:pPr algn="just"/>
            <a:r>
              <a:rPr lang="tr-TR" sz="1200" dirty="0"/>
              <a:t>Yeni Türk Ticaret Kanunu’nun firmalara ilk sırada şeffaflık (%59,4), sonrasında ise kurumsallaşma (%49,7), sorumluluk (%44,8) ve hesap verilebilirlik (%42,8) açısından avantaj sağlayacağı düşünmektedir. Firmaların Türk Ticaret Kanunu’nun yetersiz olduğunu, geliştirilmesi beklentisini taşıdıklarını söyledikleri alanları ise “basılı kağıt ve belge içeriği” (%45,4), “adli ve idari cezalar” (%44,6), “şirkete borçlanma yasağı” (%37,7) ve “internet sitesine ilişkin hükümler”(%</a:t>
            </a:r>
            <a:r>
              <a:rPr lang="tr-TR" sz="1200" dirty="0" smtClean="0"/>
              <a:t>34,9) olarak </a:t>
            </a:r>
            <a:r>
              <a:rPr lang="tr-TR" sz="1200" dirty="0"/>
              <a:t>belirtmektedir</a:t>
            </a:r>
            <a:r>
              <a:rPr lang="tr-TR" sz="1200" dirty="0" smtClean="0"/>
              <a:t>.</a:t>
            </a:r>
          </a:p>
          <a:p>
            <a:pPr algn="just"/>
            <a:endParaRPr lang="tr-TR" sz="1200" dirty="0"/>
          </a:p>
          <a:p>
            <a:pPr algn="just"/>
            <a:r>
              <a:rPr lang="tr-TR" sz="1200" dirty="0"/>
              <a:t>İhracatçı firmalara yabancı müşterilerinin mal satın alırken tercihlerine etki eden unsurların ne olduklarını düşündükleri sorulmuştur. Ürün kalitesi (%39,3) ve fiyatın (% 38,9) firmaların ilk iki sırada mutabık oldukları unsurlar olarak belirginleştiği görülmektedir. Yine yabancı müşterilerin düşüncelerini tespit etmeye yönelik modellenen bir sorudan elde edilen bulgulara göre; Türkiye menşeili ürünlerin yüksek kaliteli olması (%65,1), ihracatçı firmaların müşteri odaklı esnek hizmet anlayışını benimsemeleri (%63,1) ve hızlı üretim (%60,9) Türk ürünlerinin tercih edilmelerini kuvvetlendiren destekleyen ilk 3 unsurdur.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1462" name="Text Box 6"/>
          <p:cNvSpPr txBox="1">
            <a:spLocks noChangeArrowheads="1"/>
          </p:cNvSpPr>
          <p:nvPr/>
        </p:nvSpPr>
        <p:spPr bwMode="auto">
          <a:xfrm>
            <a:off x="1476375" y="2860675"/>
            <a:ext cx="6162675" cy="1952625"/>
          </a:xfrm>
          <a:prstGeom prst="rect">
            <a:avLst/>
          </a:prstGeom>
          <a:noFill/>
          <a:ln>
            <a:noFill/>
          </a:ln>
          <a:effectLst/>
          <a:extLst/>
        </p:spPr>
        <p:txBody>
          <a:bodyPr wrap="none">
            <a:spAutoFit/>
          </a:bodyPr>
          <a:lstStyle/>
          <a:p>
            <a:pPr>
              <a:defRPr/>
            </a:pPr>
            <a:r>
              <a:rPr lang="tr-TR" sz="6600" b="1">
                <a:solidFill>
                  <a:srgbClr val="5F5F5F"/>
                </a:solidFill>
                <a:effectLst>
                  <a:outerShdw blurRad="38100" dist="38100" dir="2700000" algn="tl">
                    <a:srgbClr val="C0C0C0"/>
                  </a:outerShdw>
                </a:effectLst>
                <a:cs typeface="+mn-cs"/>
              </a:rPr>
              <a:t>Temel </a:t>
            </a:r>
            <a:r>
              <a:rPr lang="tr-TR" sz="6600" b="1">
                <a:solidFill>
                  <a:schemeClr val="accent2"/>
                </a:solidFill>
                <a:effectLst>
                  <a:outerShdw blurRad="38100" dist="38100" dir="2700000" algn="tl">
                    <a:srgbClr val="C0C0C0"/>
                  </a:outerShdw>
                </a:effectLst>
                <a:cs typeface="+mn-cs"/>
              </a:rPr>
              <a:t>Bulgular</a:t>
            </a:r>
          </a:p>
          <a:p>
            <a:pPr>
              <a:defRPr/>
            </a:pPr>
            <a:endParaRPr lang="tr-TR" sz="2800" b="1">
              <a:solidFill>
                <a:schemeClr val="accent2"/>
              </a:solidFill>
              <a:effectLst>
                <a:outerShdw blurRad="38100" dist="38100" dir="2700000" algn="tl">
                  <a:srgbClr val="C0C0C0"/>
                </a:outerShdw>
              </a:effectLst>
              <a:cs typeface="+mn-cs"/>
            </a:endParaRPr>
          </a:p>
          <a:p>
            <a:pPr>
              <a:defRPr/>
            </a:pPr>
            <a:endParaRPr lang="en-US" sz="2800" b="1">
              <a:solidFill>
                <a:srgbClr val="660066"/>
              </a:solidFill>
              <a:effectLst>
                <a:outerShdw blurRad="38100" dist="38100" dir="2700000" algn="tl">
                  <a:srgbClr val="C0C0C0"/>
                </a:outerShdw>
              </a:effectLst>
              <a:cs typeface="+mn-cs"/>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defRPr/>
            </a:pPr>
            <a:r>
              <a:rPr lang="tr-TR" sz="1200" b="1" dirty="0" smtClean="0">
                <a:latin typeface="Palatino Linotype" pitchFamily="18" charset="0"/>
              </a:rPr>
              <a:t>Baz: 507</a:t>
            </a:r>
          </a:p>
        </p:txBody>
      </p:sp>
      <p:sp>
        <p:nvSpPr>
          <p:cNvPr id="21507"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20484"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a:t>Geçen yılın aynı dönemine göre, </a:t>
            </a:r>
            <a:r>
              <a:rPr lang="tr-TR" sz="1400" i="1" dirty="0" smtClean="0"/>
              <a:t>Ocak - Mart 2012 dönemindeki </a:t>
            </a:r>
            <a:r>
              <a:rPr lang="tr-TR" sz="1400" i="1" dirty="0"/>
              <a:t>gelişmeyi belirtiniz. </a:t>
            </a:r>
          </a:p>
        </p:txBody>
      </p:sp>
      <p:graphicFrame>
        <p:nvGraphicFramePr>
          <p:cNvPr id="20485" name="Object 37"/>
          <p:cNvGraphicFramePr>
            <a:graphicFrameLocks noChangeAspect="1"/>
          </p:cNvGraphicFramePr>
          <p:nvPr>
            <p:extLst>
              <p:ext uri="{D42A27DB-BD31-4B8C-83A1-F6EECF244321}">
                <p14:modId xmlns:p14="http://schemas.microsoft.com/office/powerpoint/2010/main" val="2227788018"/>
              </p:ext>
            </p:extLst>
          </p:nvPr>
        </p:nvGraphicFramePr>
        <p:xfrm>
          <a:off x="381000" y="2060575"/>
          <a:ext cx="8331200" cy="3987800"/>
        </p:xfrm>
        <a:graphic>
          <a:graphicData uri="http://schemas.openxmlformats.org/presentationml/2006/ole">
            <mc:AlternateContent xmlns:mc="http://schemas.openxmlformats.org/markup-compatibility/2006">
              <mc:Choice xmlns:v="urn:schemas-microsoft-com:vml" Requires="v">
                <p:oleObj spid="_x0000_s20781" name="Çizelge" r:id="rId3" imgW="8343872" imgH="4010133" progId="MSGraph.Chart.8">
                  <p:embed followColorScheme="full"/>
                </p:oleObj>
              </mc:Choice>
              <mc:Fallback>
                <p:oleObj name="Çizelge" r:id="rId3" imgW="8343872" imgH="4010133" progId="MSGraph.Chart.8">
                  <p:embed followColorScheme="full"/>
                  <p:pic>
                    <p:nvPicPr>
                      <p:cNvPr id="0" name="Object 37"/>
                      <p:cNvPicPr>
                        <a:picLocks noChangeAspect="1" noChangeArrowheads="1"/>
                      </p:cNvPicPr>
                      <p:nvPr/>
                    </p:nvPicPr>
                    <p:blipFill>
                      <a:blip r:embed="rId4"/>
                      <a:srcRect/>
                      <a:stretch>
                        <a:fillRect/>
                      </a:stretch>
                    </p:blipFill>
                    <p:spPr bwMode="auto">
                      <a:xfrm>
                        <a:off x="381000" y="2060575"/>
                        <a:ext cx="8331200" cy="398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0486" name="Text Box 29"/>
          <p:cNvSpPr txBox="1">
            <a:spLocks noChangeArrowheads="1"/>
          </p:cNvSpPr>
          <p:nvPr/>
        </p:nvSpPr>
        <p:spPr bwMode="auto">
          <a:xfrm>
            <a:off x="685800" y="5867400"/>
            <a:ext cx="69818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Dış ticaret sermaye şirketlerine üretim, kapasite kullanım oranı, stok durumu, girdi maliyetleri, ithal girdi kullanım oranı </a:t>
            </a:r>
          </a:p>
          <a:p>
            <a:pPr algn="just" eaLnBrk="1" hangingPunct="1"/>
            <a:r>
              <a:rPr lang="tr-TR" sz="1000" dirty="0"/>
              <a:t>ve hammadde birim ithalat fiyatı unsurları üzerindeki gelişme sorulmamıştır, dolayısıyla bu unsurları yanıtlayan firma </a:t>
            </a:r>
          </a:p>
          <a:p>
            <a:pPr algn="just" eaLnBrk="1" hangingPunct="1"/>
            <a:r>
              <a:rPr lang="tr-TR" sz="1000" dirty="0"/>
              <a:t>sayısı </a:t>
            </a:r>
            <a:r>
              <a:rPr lang="tr-TR" sz="1000" dirty="0" smtClean="0">
                <a:latin typeface="Times New Roman" charset="0"/>
              </a:rPr>
              <a:t>491</a:t>
            </a:r>
            <a:r>
              <a:rPr lang="tr-TR" sz="1000" dirty="0" smtClean="0"/>
              <a:t>’</a:t>
            </a:r>
            <a:r>
              <a:rPr lang="tr-TR" sz="1000" dirty="0" smtClean="0">
                <a:latin typeface="Times New Roman" charset="0"/>
              </a:rPr>
              <a:t>di</a:t>
            </a:r>
            <a:r>
              <a:rPr lang="tr-TR" sz="1000" dirty="0" smtClean="0"/>
              <a:t>r</a:t>
            </a:r>
            <a:r>
              <a:rPr lang="tr-TR" sz="1000" dirty="0"/>
              <a:t>.</a:t>
            </a:r>
          </a:p>
        </p:txBody>
      </p:sp>
      <p:sp>
        <p:nvSpPr>
          <p:cNvPr id="9" name="Text Box 5"/>
          <p:cNvSpPr txBox="1">
            <a:spLocks noChangeArrowheads="1"/>
          </p:cNvSpPr>
          <p:nvPr/>
        </p:nvSpPr>
        <p:spPr bwMode="auto">
          <a:xfrm>
            <a:off x="755650" y="909638"/>
            <a:ext cx="6768678"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cs typeface="+mn-cs"/>
              </a:rPr>
              <a:t>Yılın İlk Çeyreğindeki </a:t>
            </a:r>
            <a:r>
              <a:rPr lang="tr-TR" sz="2000" b="1" dirty="0">
                <a:effectLst>
                  <a:outerShdw blurRad="38100" dist="38100" dir="2700000" algn="tl">
                    <a:srgbClr val="C0C0C0"/>
                  </a:outerShdw>
                </a:effectLst>
                <a:cs typeface="+mn-cs"/>
              </a:rPr>
              <a:t>“Gerçekleşmeler”</a:t>
            </a:r>
            <a:endParaRPr lang="en-US" sz="2000" b="1" dirty="0">
              <a:effectLst>
                <a:outerShdw blurRad="38100" dist="38100" dir="2700000" algn="tl">
                  <a:srgbClr val="C0C0C0"/>
                </a:outerShdw>
              </a:effectLst>
              <a:cs typeface="+mn-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9"/>
          <p:cNvSpPr txBox="1">
            <a:spLocks noChangeArrowheads="1"/>
          </p:cNvSpPr>
          <p:nvPr/>
        </p:nvSpPr>
        <p:spPr bwMode="auto">
          <a:xfrm>
            <a:off x="990600" y="5486400"/>
            <a:ext cx="698182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tabloda; </a:t>
            </a:r>
            <a:r>
              <a:rPr lang="tr-TR" sz="1000" dirty="0" smtClean="0"/>
              <a:t>Ocak - Mart döneminde </a:t>
            </a:r>
            <a:r>
              <a:rPr lang="tr-TR" sz="1000" dirty="0"/>
              <a:t>söz konusu gerçekleşmelerde geçen yılın aynı dönemine göre </a:t>
            </a:r>
            <a:r>
              <a:rPr lang="tr-TR" sz="1000" b="1" u="sng" dirty="0"/>
              <a:t>artış olduğunu belirten</a:t>
            </a:r>
            <a:r>
              <a:rPr lang="tr-TR" sz="1000" dirty="0"/>
              <a:t> firmaların oranı firmaların ihracat büyüklükleri </a:t>
            </a:r>
            <a:r>
              <a:rPr lang="tr-TR" sz="1000" dirty="0" err="1"/>
              <a:t>kırılımında</a:t>
            </a:r>
            <a:r>
              <a:rPr lang="tr-TR" sz="1000" dirty="0"/>
              <a:t> sunulmaktadır. </a:t>
            </a:r>
          </a:p>
          <a:p>
            <a:pPr algn="just" eaLnBrk="1" hangingPunct="1"/>
            <a:endParaRPr lang="tr-TR" sz="1000" dirty="0"/>
          </a:p>
          <a:p>
            <a:pPr algn="just" eaLnBrk="1" hangingPunct="1"/>
            <a:r>
              <a:rPr lang="tr-TR" sz="1000" dirty="0"/>
              <a:t>Dış ticaret sermaye şirketlerine üretim, kapasite kullanım oranı, stok durumu, girdi maliyetleri, ithal girdi kullanım oranı </a:t>
            </a:r>
          </a:p>
          <a:p>
            <a:pPr algn="just" eaLnBrk="1" hangingPunct="1"/>
            <a:r>
              <a:rPr lang="tr-TR" sz="1000" dirty="0"/>
              <a:t>ve hammadde birim ithalat fiyatı unsurları üzerindeki gelişme sorulmamıştır, dolayısıyla bu unsurları yanıtlayan firma </a:t>
            </a:r>
          </a:p>
          <a:p>
            <a:pPr algn="just" eaLnBrk="1" hangingPunct="1"/>
            <a:r>
              <a:rPr lang="tr-TR" sz="1000" dirty="0"/>
              <a:t>sayısı </a:t>
            </a:r>
            <a:r>
              <a:rPr lang="tr-TR" sz="1000" dirty="0" smtClean="0">
                <a:latin typeface="Times New Roman" charset="0"/>
              </a:rPr>
              <a:t>491’dir</a:t>
            </a:r>
            <a:r>
              <a:rPr lang="tr-TR" sz="1000" dirty="0">
                <a:latin typeface="Times New Roman" charset="0"/>
              </a:rPr>
              <a:t>.</a:t>
            </a:r>
            <a:endParaRPr lang="tr-TR" sz="1000" dirty="0"/>
          </a:p>
        </p:txBody>
      </p:sp>
      <p:graphicFrame>
        <p:nvGraphicFramePr>
          <p:cNvPr id="58770" name="Group 402"/>
          <p:cNvGraphicFramePr>
            <a:graphicFrameLocks noGrp="1"/>
          </p:cNvGraphicFramePr>
          <p:nvPr>
            <p:extLst>
              <p:ext uri="{D42A27DB-BD31-4B8C-83A1-F6EECF244321}">
                <p14:modId xmlns:p14="http://schemas.microsoft.com/office/powerpoint/2010/main" val="622399310"/>
              </p:ext>
            </p:extLst>
          </p:nvPr>
        </p:nvGraphicFramePr>
        <p:xfrm>
          <a:off x="1295400" y="1719263"/>
          <a:ext cx="6265863" cy="3275009"/>
        </p:xfrm>
        <a:graphic>
          <a:graphicData uri="http://schemas.openxmlformats.org/drawingml/2006/table">
            <a:tbl>
              <a:tblPr/>
              <a:tblGrid>
                <a:gridCol w="2411413"/>
                <a:gridCol w="963612"/>
                <a:gridCol w="963613"/>
                <a:gridCol w="963612"/>
                <a:gridCol w="963613"/>
              </a:tblGrid>
              <a:tr h="274220">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100" b="1" i="0" u="none" strike="noStrike" cap="none" normalizeH="0" baseline="0" dirty="0" smtClean="0">
                        <a:ln>
                          <a:noFill/>
                        </a:ln>
                        <a:solidFill>
                          <a:schemeClr val="bg1"/>
                        </a:solidFill>
                        <a:effectLst/>
                        <a:latin typeface="Palatino Linotype" pitchFamily="18" charset="0"/>
                      </a:endParaRPr>
                    </a:p>
                  </a:txBody>
                  <a:tcPr marL="90000" marR="90000" marT="46782" marB="4678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Genel</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İlk 500</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İkinci 500</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Diğer</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Üretim </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1" i="0" u="none" strike="noStrike" dirty="0">
                          <a:solidFill>
                            <a:srgbClr val="000000"/>
                          </a:solidFill>
                          <a:effectLst/>
                          <a:latin typeface="Palatino Linotype" pitchFamily="18" charset="0"/>
                        </a:rPr>
                        <a:t>39,5%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42,6%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40,5%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37,2%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İhracat</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1" i="0" u="none" strike="noStrike" dirty="0">
                          <a:solidFill>
                            <a:srgbClr val="000000"/>
                          </a:solidFill>
                          <a:effectLst/>
                          <a:latin typeface="Palatino Linotype" pitchFamily="18" charset="0"/>
                        </a:rPr>
                        <a:t>46,2%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49,7%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52,1%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40,9%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Kapasite kullanım oranı</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1" i="0" u="none" strike="noStrike" dirty="0">
                          <a:solidFill>
                            <a:srgbClr val="000000"/>
                          </a:solidFill>
                          <a:effectLst/>
                          <a:latin typeface="Palatino Linotype" pitchFamily="18" charset="0"/>
                        </a:rPr>
                        <a:t>35,4%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37,6%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35,3%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34,2%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Stok durumu</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1" i="0" u="none" strike="noStrike">
                          <a:solidFill>
                            <a:srgbClr val="000000"/>
                          </a:solidFill>
                          <a:effectLst/>
                          <a:latin typeface="Palatino Linotype" pitchFamily="18" charset="0"/>
                        </a:rPr>
                        <a:t>30,1%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27,0%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36,2%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29,1%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Girdi maliyetleri</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1" i="0" u="none" strike="noStrike" dirty="0">
                          <a:solidFill>
                            <a:srgbClr val="000000"/>
                          </a:solidFill>
                          <a:effectLst/>
                          <a:latin typeface="Palatino Linotype" pitchFamily="18" charset="0"/>
                        </a:rPr>
                        <a:t>70,3%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64,5%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76,7%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70,5%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Birim ihraç fiyatı</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1" i="0" u="none" strike="noStrike" dirty="0">
                          <a:solidFill>
                            <a:srgbClr val="000000"/>
                          </a:solidFill>
                          <a:effectLst/>
                          <a:latin typeface="Palatino Linotype" pitchFamily="18" charset="0"/>
                        </a:rPr>
                        <a:t>31,8%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37,9%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26,1%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30,6%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İthal girdi kullanım oranı</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1" i="0" u="none" strike="noStrike" dirty="0">
                          <a:solidFill>
                            <a:srgbClr val="000000"/>
                          </a:solidFill>
                          <a:effectLst/>
                          <a:latin typeface="Palatino Linotype" pitchFamily="18" charset="0"/>
                        </a:rPr>
                        <a:t>16,5%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13,5%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15,5%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18,8%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Hammadde birim ithalat fiyatı</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1" i="0" u="none" strike="noStrike" dirty="0">
                          <a:solidFill>
                            <a:srgbClr val="000000"/>
                          </a:solidFill>
                          <a:effectLst/>
                          <a:latin typeface="Palatino Linotype" pitchFamily="18" charset="0"/>
                        </a:rPr>
                        <a:t>44,8%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44,7%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46,6%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44,0%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Genel kârlılık düzeyi</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1" i="0" u="none" strike="noStrike" dirty="0">
                          <a:solidFill>
                            <a:srgbClr val="000000"/>
                          </a:solidFill>
                          <a:effectLst/>
                          <a:latin typeface="Palatino Linotype" pitchFamily="18" charset="0"/>
                        </a:rPr>
                        <a:t>13,6%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17,6%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11,8%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11,9%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İhracatta kârlılık düzeyi</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1" i="0" u="none" strike="noStrike" dirty="0">
                          <a:solidFill>
                            <a:srgbClr val="000000"/>
                          </a:solidFill>
                          <a:effectLst/>
                          <a:latin typeface="Palatino Linotype" pitchFamily="18" charset="0"/>
                        </a:rPr>
                        <a:t>13,8%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17,0%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10,9%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dirty="0">
                          <a:solidFill>
                            <a:srgbClr val="000000"/>
                          </a:solidFill>
                          <a:effectLst/>
                          <a:latin typeface="Palatino Linotype" pitchFamily="18" charset="0"/>
                        </a:rPr>
                        <a:t>13,2%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272799">
                <a:tc>
                  <a:txBody>
                    <a:bodyPr/>
                    <a:lstStyle/>
                    <a:p>
                      <a:pPr marL="342900" marR="0" lvl="0" indent="-342900" algn="r" defTabSz="914400" rtl="0" eaLnBrk="0" fontAlgn="b" latinLnBrk="0" hangingPunct="0">
                        <a:lnSpc>
                          <a:spcPct val="100000"/>
                        </a:lnSpc>
                        <a:spcBef>
                          <a:spcPct val="20000"/>
                        </a:spcBef>
                        <a:spcAft>
                          <a:spcPct val="0"/>
                        </a:spcAft>
                        <a:buClrTx/>
                        <a:buSzTx/>
                        <a:buFontTx/>
                        <a:buNone/>
                        <a:tabLst/>
                      </a:pPr>
                      <a:r>
                        <a:rPr kumimoji="0" lang="tr-TR" sz="1100" b="1" i="1" u="none" strike="noStrike" cap="none" normalizeH="0" baseline="0" smtClean="0">
                          <a:ln>
                            <a:noFill/>
                          </a:ln>
                          <a:solidFill>
                            <a:schemeClr val="bg1"/>
                          </a:solidFill>
                          <a:effectLst/>
                          <a:latin typeface="Palatino Linotype" pitchFamily="18" charset="0"/>
                        </a:rPr>
                        <a:t>BAZ</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1" u="none" strike="noStrike" cap="none" normalizeH="0" baseline="0" dirty="0" smtClean="0">
                          <a:ln>
                            <a:noFill/>
                          </a:ln>
                          <a:solidFill>
                            <a:schemeClr val="bg1"/>
                          </a:solidFill>
                          <a:effectLst/>
                          <a:latin typeface="Palatino Linotype" pitchFamily="18" charset="0"/>
                        </a:rPr>
                        <a:t>507</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1" u="none" strike="noStrike" cap="none" normalizeH="0" baseline="0" dirty="0" smtClean="0">
                          <a:ln>
                            <a:noFill/>
                          </a:ln>
                          <a:solidFill>
                            <a:schemeClr val="bg1"/>
                          </a:solidFill>
                          <a:effectLst/>
                          <a:latin typeface="Palatino Linotype" pitchFamily="18" charset="0"/>
                        </a:rPr>
                        <a:t>153</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1" u="none" strike="noStrike" cap="none" normalizeH="0" baseline="0" dirty="0" smtClean="0">
                          <a:ln>
                            <a:noFill/>
                          </a:ln>
                          <a:solidFill>
                            <a:schemeClr val="bg1"/>
                          </a:solidFill>
                          <a:effectLst/>
                          <a:latin typeface="Palatino Linotype" pitchFamily="18" charset="0"/>
                        </a:rPr>
                        <a:t>119</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1" u="none" strike="noStrike" cap="none" normalizeH="0" baseline="0" dirty="0" smtClean="0">
                          <a:ln>
                            <a:noFill/>
                          </a:ln>
                          <a:solidFill>
                            <a:schemeClr val="bg1"/>
                          </a:solidFill>
                          <a:effectLst/>
                          <a:latin typeface="Palatino Linotype" pitchFamily="18" charset="0"/>
                        </a:rPr>
                        <a:t>235</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bl>
          </a:graphicData>
        </a:graphic>
      </p:graphicFrame>
      <p:sp>
        <p:nvSpPr>
          <p:cNvPr id="6" name="Text Box 5"/>
          <p:cNvSpPr txBox="1">
            <a:spLocks noChangeArrowheads="1"/>
          </p:cNvSpPr>
          <p:nvPr/>
        </p:nvSpPr>
        <p:spPr bwMode="auto">
          <a:xfrm>
            <a:off x="755650" y="909638"/>
            <a:ext cx="6768678"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cs typeface="+mn-cs"/>
              </a:rPr>
              <a:t>Yılın İlk Çeyreğindeki </a:t>
            </a:r>
            <a:r>
              <a:rPr lang="tr-TR" sz="2000" b="1" dirty="0">
                <a:effectLst>
                  <a:outerShdw blurRad="38100" dist="38100" dir="2700000" algn="tl">
                    <a:srgbClr val="C0C0C0"/>
                  </a:outerShdw>
                </a:effectLst>
                <a:cs typeface="+mn-cs"/>
              </a:rPr>
              <a:t>“Gerçekleşmeler”</a:t>
            </a:r>
            <a:endParaRPr lang="en-US" sz="2000" b="1" dirty="0">
              <a:effectLst>
                <a:outerShdw blurRad="38100" dist="38100" dir="2700000" algn="tl">
                  <a:srgbClr val="C0C0C0"/>
                </a:outerShdw>
              </a:effectLst>
              <a:cs typeface="+mn-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0115" name="Text Box 3"/>
          <p:cNvSpPr txBox="1">
            <a:spLocks noChangeArrowheads="1"/>
          </p:cNvSpPr>
          <p:nvPr/>
        </p:nvSpPr>
        <p:spPr bwMode="auto">
          <a:xfrm>
            <a:off x="838200" y="1049338"/>
            <a:ext cx="1724025" cy="457200"/>
          </a:xfrm>
          <a:prstGeom prst="rect">
            <a:avLst/>
          </a:prstGeom>
          <a:noFill/>
          <a:ln>
            <a:noFill/>
          </a:ln>
          <a:effectLst/>
          <a:extLst/>
        </p:spPr>
        <p:txBody>
          <a:bodyPr wrap="none">
            <a:spAutoFit/>
          </a:bodyPr>
          <a:lstStyle/>
          <a:p>
            <a:pPr>
              <a:defRPr/>
            </a:pPr>
            <a:r>
              <a:rPr lang="tr-TR" sz="2400" b="1" dirty="0">
                <a:effectLst>
                  <a:outerShdw blurRad="38100" dist="38100" dir="2700000" algn="tl">
                    <a:srgbClr val="C0C0C0"/>
                  </a:outerShdw>
                </a:effectLst>
                <a:cs typeface="+mn-cs"/>
              </a:rPr>
              <a:t>İçindekiler</a:t>
            </a:r>
            <a:endParaRPr lang="en-US" sz="2400" b="1" dirty="0">
              <a:effectLst>
                <a:outerShdw blurRad="38100" dist="38100" dir="2700000" algn="tl">
                  <a:srgbClr val="C0C0C0"/>
                </a:outerShdw>
              </a:effectLst>
              <a:cs typeface="+mn-cs"/>
            </a:endParaRPr>
          </a:p>
        </p:txBody>
      </p:sp>
      <p:sp>
        <p:nvSpPr>
          <p:cNvPr id="4099" name="Text Box 5"/>
          <p:cNvSpPr txBox="1">
            <a:spLocks noChangeArrowheads="1"/>
          </p:cNvSpPr>
          <p:nvPr/>
        </p:nvSpPr>
        <p:spPr bwMode="auto">
          <a:xfrm>
            <a:off x="2081213" y="2565400"/>
            <a:ext cx="4951412" cy="1816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4216400" algn="r"/>
              </a:tabLst>
              <a:defRPr>
                <a:solidFill>
                  <a:schemeClr val="tx1"/>
                </a:solidFill>
                <a:latin typeface="Palatino Linotype" pitchFamily="18" charset="0"/>
                <a:cs typeface="Arial" charset="0"/>
              </a:defRPr>
            </a:lvl1pPr>
            <a:lvl2pPr marL="742950" indent="-285750" eaLnBrk="0" hangingPunct="0">
              <a:tabLst>
                <a:tab pos="4216400" algn="r"/>
              </a:tabLst>
              <a:defRPr>
                <a:solidFill>
                  <a:schemeClr val="tx1"/>
                </a:solidFill>
                <a:latin typeface="Palatino Linotype" pitchFamily="18" charset="0"/>
                <a:cs typeface="Arial" charset="0"/>
              </a:defRPr>
            </a:lvl2pPr>
            <a:lvl3pPr marL="1143000" indent="-228600" eaLnBrk="0" hangingPunct="0">
              <a:tabLst>
                <a:tab pos="4216400" algn="r"/>
              </a:tabLst>
              <a:defRPr>
                <a:solidFill>
                  <a:schemeClr val="tx1"/>
                </a:solidFill>
                <a:latin typeface="Palatino Linotype" pitchFamily="18" charset="0"/>
                <a:cs typeface="Arial" charset="0"/>
              </a:defRPr>
            </a:lvl3pPr>
            <a:lvl4pPr marL="1600200" indent="-228600" eaLnBrk="0" hangingPunct="0">
              <a:tabLst>
                <a:tab pos="4216400" algn="r"/>
              </a:tabLst>
              <a:defRPr>
                <a:solidFill>
                  <a:schemeClr val="tx1"/>
                </a:solidFill>
                <a:latin typeface="Palatino Linotype" pitchFamily="18" charset="0"/>
                <a:cs typeface="Arial" charset="0"/>
              </a:defRPr>
            </a:lvl4pPr>
            <a:lvl5pPr marL="2057400" indent="-228600" eaLnBrk="0" hangingPunct="0">
              <a:tabLst>
                <a:tab pos="4216400" algn="r"/>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4216400" algn="r"/>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4216400" algn="r"/>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4216400" algn="r"/>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4216400" algn="r"/>
              </a:tabLst>
              <a:defRPr>
                <a:solidFill>
                  <a:schemeClr val="tx1"/>
                </a:solidFill>
                <a:latin typeface="Palatino Linotype" pitchFamily="18" charset="0"/>
                <a:cs typeface="Arial" charset="0"/>
              </a:defRPr>
            </a:lvl9pPr>
          </a:lstStyle>
          <a:p>
            <a:pPr eaLnBrk="1" hangingPunct="1">
              <a:lnSpc>
                <a:spcPct val="200000"/>
              </a:lnSpc>
            </a:pPr>
            <a:r>
              <a:rPr lang="tr-TR" sz="1400" b="1" dirty="0"/>
              <a:t>İçindekiler	2</a:t>
            </a:r>
          </a:p>
          <a:p>
            <a:pPr eaLnBrk="1" hangingPunct="1">
              <a:lnSpc>
                <a:spcPct val="200000"/>
              </a:lnSpc>
            </a:pPr>
            <a:r>
              <a:rPr lang="tr-TR" sz="1400" b="1" dirty="0"/>
              <a:t>Genel bilgiler	3-10</a:t>
            </a:r>
          </a:p>
          <a:p>
            <a:pPr eaLnBrk="1" hangingPunct="1">
              <a:lnSpc>
                <a:spcPct val="200000"/>
              </a:lnSpc>
            </a:pPr>
            <a:r>
              <a:rPr lang="tr-TR" sz="1400" b="1" dirty="0"/>
              <a:t>Yönetici Özeti	11-16</a:t>
            </a:r>
          </a:p>
          <a:p>
            <a:pPr eaLnBrk="1" hangingPunct="1">
              <a:lnSpc>
                <a:spcPct val="200000"/>
              </a:lnSpc>
            </a:pPr>
            <a:r>
              <a:rPr lang="tr-TR" sz="1400" b="1" dirty="0"/>
              <a:t>Temel bulgular	</a:t>
            </a:r>
            <a:r>
              <a:rPr lang="tr-TR" sz="1400" b="1" dirty="0" smtClean="0"/>
              <a:t>17-64</a:t>
            </a:r>
            <a:endParaRPr lang="tr-TR" sz="1400" b="1"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latin typeface="Times New Roman" pitchFamily="18" charset="0"/>
                <a:cs typeface="+mn-cs"/>
              </a:rPr>
              <a:t>507</a:t>
            </a:r>
            <a:endParaRPr lang="tr-TR" sz="1200" b="1" dirty="0">
              <a:latin typeface="Times New Roman" pitchFamily="18" charset="0"/>
              <a:cs typeface="+mn-cs"/>
            </a:endParaRPr>
          </a:p>
        </p:txBody>
      </p:sp>
      <p:graphicFrame>
        <p:nvGraphicFramePr>
          <p:cNvPr id="22531" name="Object 38"/>
          <p:cNvGraphicFramePr>
            <a:graphicFrameLocks noChangeAspect="1"/>
          </p:cNvGraphicFramePr>
          <p:nvPr>
            <p:extLst>
              <p:ext uri="{D42A27DB-BD31-4B8C-83A1-F6EECF244321}">
                <p14:modId xmlns:p14="http://schemas.microsoft.com/office/powerpoint/2010/main" val="4261838728"/>
              </p:ext>
            </p:extLst>
          </p:nvPr>
        </p:nvGraphicFramePr>
        <p:xfrm>
          <a:off x="384175" y="2060575"/>
          <a:ext cx="8331200" cy="3987800"/>
        </p:xfrm>
        <a:graphic>
          <a:graphicData uri="http://schemas.openxmlformats.org/presentationml/2006/ole">
            <mc:AlternateContent xmlns:mc="http://schemas.openxmlformats.org/markup-compatibility/2006">
              <mc:Choice xmlns:v="urn:schemas-microsoft-com:vml" Requires="v">
                <p:oleObj spid="_x0000_s22829" name="Çizelge" r:id="rId3" imgW="8343872" imgH="4010133" progId="MSGraph.Chart.8">
                  <p:embed followColorScheme="full"/>
                </p:oleObj>
              </mc:Choice>
              <mc:Fallback>
                <p:oleObj name="Çizelge" r:id="rId3" imgW="8343872" imgH="4010133" progId="MSGraph.Chart.8">
                  <p:embed followColorScheme="full"/>
                  <p:pic>
                    <p:nvPicPr>
                      <p:cNvPr id="0" name="Object 38"/>
                      <p:cNvPicPr>
                        <a:picLocks noChangeAspect="1" noChangeArrowheads="1"/>
                      </p:cNvPicPr>
                      <p:nvPr/>
                    </p:nvPicPr>
                    <p:blipFill>
                      <a:blip r:embed="rId4"/>
                      <a:srcRect/>
                      <a:stretch>
                        <a:fillRect/>
                      </a:stretch>
                    </p:blipFill>
                    <p:spPr bwMode="auto">
                      <a:xfrm>
                        <a:off x="384175" y="2060575"/>
                        <a:ext cx="8331200" cy="398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22533"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a:t>Geçen yılın aynı dönemine göre, </a:t>
            </a:r>
            <a:r>
              <a:rPr lang="tr-TR" sz="1400" i="1" dirty="0" smtClean="0">
                <a:latin typeface="Times New Roman" charset="0"/>
              </a:rPr>
              <a:t>Nisan - Haziran </a:t>
            </a:r>
            <a:r>
              <a:rPr lang="tr-TR" sz="1400" i="1" dirty="0" smtClean="0"/>
              <a:t>2012 </a:t>
            </a:r>
            <a:r>
              <a:rPr lang="tr-TR" sz="1400" i="1" dirty="0"/>
              <a:t>dönemi için beklentinizi belirtiniz. </a:t>
            </a:r>
          </a:p>
        </p:txBody>
      </p:sp>
      <p:sp>
        <p:nvSpPr>
          <p:cNvPr id="11" name="Text Box 5"/>
          <p:cNvSpPr txBox="1">
            <a:spLocks noChangeArrowheads="1"/>
          </p:cNvSpPr>
          <p:nvPr/>
        </p:nvSpPr>
        <p:spPr bwMode="auto">
          <a:xfrm>
            <a:off x="755650" y="909638"/>
            <a:ext cx="5754688" cy="396875"/>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cs typeface="+mn-cs"/>
              </a:rPr>
              <a:t>Yılın 2. Çeyreğinden </a:t>
            </a:r>
            <a:r>
              <a:rPr lang="tr-TR" sz="2000" b="1" dirty="0">
                <a:effectLst>
                  <a:outerShdw blurRad="38100" dist="38100" dir="2700000" algn="tl">
                    <a:srgbClr val="C0C0C0"/>
                  </a:outerShdw>
                </a:effectLst>
                <a:cs typeface="+mn-cs"/>
              </a:rPr>
              <a:t>“Beklentiler”</a:t>
            </a:r>
          </a:p>
        </p:txBody>
      </p:sp>
      <p:sp>
        <p:nvSpPr>
          <p:cNvPr id="22535" name="Text Box 29"/>
          <p:cNvSpPr txBox="1">
            <a:spLocks noChangeArrowheads="1"/>
          </p:cNvSpPr>
          <p:nvPr/>
        </p:nvSpPr>
        <p:spPr bwMode="auto">
          <a:xfrm>
            <a:off x="685800" y="5867400"/>
            <a:ext cx="69818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Dış ticaret sermaye şirketlerine üretim, kapasite kullanım oranı, stok durumu, girdi maliyetleri, ithal girdi kullanım oranı </a:t>
            </a:r>
          </a:p>
          <a:p>
            <a:pPr algn="just" eaLnBrk="1" hangingPunct="1"/>
            <a:r>
              <a:rPr lang="tr-TR" sz="1000" dirty="0"/>
              <a:t>ve hammadde birim ithalat fiyatı unsurları üzerindeki gelişme sorulmamıştır, dolayısıyla bu unsurları yanıtlayan firma </a:t>
            </a:r>
          </a:p>
          <a:p>
            <a:pPr algn="just" eaLnBrk="1" hangingPunct="1"/>
            <a:r>
              <a:rPr lang="tr-TR" sz="1000" dirty="0"/>
              <a:t>sayısı </a:t>
            </a:r>
            <a:r>
              <a:rPr lang="tr-TR" sz="1000" dirty="0" smtClean="0">
                <a:latin typeface="Times New Roman" charset="0"/>
              </a:rPr>
              <a:t>491</a:t>
            </a:r>
            <a:r>
              <a:rPr lang="tr-TR" sz="1000" dirty="0" smtClean="0"/>
              <a:t>’</a:t>
            </a:r>
            <a:r>
              <a:rPr lang="tr-TR" sz="1000" dirty="0" smtClean="0">
                <a:latin typeface="Times New Roman" charset="0"/>
              </a:rPr>
              <a:t>di</a:t>
            </a:r>
            <a:r>
              <a:rPr lang="tr-TR" sz="1000" dirty="0" smtClean="0"/>
              <a:t>r</a:t>
            </a:r>
            <a:r>
              <a:rPr lang="tr-TR" sz="1000" dirty="0"/>
              <a: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9570" name="Group 178"/>
          <p:cNvGraphicFramePr>
            <a:graphicFrameLocks noGrp="1"/>
          </p:cNvGraphicFramePr>
          <p:nvPr>
            <p:extLst>
              <p:ext uri="{D42A27DB-BD31-4B8C-83A1-F6EECF244321}">
                <p14:modId xmlns:p14="http://schemas.microsoft.com/office/powerpoint/2010/main" val="1721414775"/>
              </p:ext>
            </p:extLst>
          </p:nvPr>
        </p:nvGraphicFramePr>
        <p:xfrm>
          <a:off x="1295400" y="1719263"/>
          <a:ext cx="6265863" cy="3275010"/>
        </p:xfrm>
        <a:graphic>
          <a:graphicData uri="http://schemas.openxmlformats.org/drawingml/2006/table">
            <a:tbl>
              <a:tblPr/>
              <a:tblGrid>
                <a:gridCol w="2411413"/>
                <a:gridCol w="963612"/>
                <a:gridCol w="963613"/>
                <a:gridCol w="963612"/>
                <a:gridCol w="963613"/>
              </a:tblGrid>
              <a:tr h="274221">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100" b="1" i="0" u="none" strike="noStrike" cap="none" normalizeH="0" baseline="0" dirty="0" smtClean="0">
                        <a:ln>
                          <a:noFill/>
                        </a:ln>
                        <a:solidFill>
                          <a:schemeClr val="bg1"/>
                        </a:solidFill>
                        <a:effectLst/>
                        <a:latin typeface="Palatino Linotype" pitchFamily="18" charset="0"/>
                      </a:endParaRPr>
                    </a:p>
                  </a:txBody>
                  <a:tcPr marL="90000" marR="90000" marT="46782" marB="4678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1"/>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Genel</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İlk 500</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İkinci 500</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Diğer</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Üretim </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1" i="0" u="none" strike="noStrike">
                          <a:solidFill>
                            <a:srgbClr val="000000"/>
                          </a:solidFill>
                          <a:effectLst/>
                          <a:latin typeface="Palatino Linotype" pitchFamily="18" charset="0"/>
                        </a:rPr>
                        <a:t>41,1%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36,9%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44,0%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42,3%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İhracat</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1" i="0" u="none" strike="noStrike">
                          <a:solidFill>
                            <a:srgbClr val="000000"/>
                          </a:solidFill>
                          <a:effectLst/>
                          <a:latin typeface="Palatino Linotype" pitchFamily="18" charset="0"/>
                        </a:rPr>
                        <a:t>45,4%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48,4%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45,4%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43,4%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Kapasite kullanım oranı</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1" i="0" u="none" strike="noStrike">
                          <a:solidFill>
                            <a:srgbClr val="000000"/>
                          </a:solidFill>
                          <a:effectLst/>
                          <a:latin typeface="Palatino Linotype" pitchFamily="18" charset="0"/>
                        </a:rPr>
                        <a:t>36,7%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31,9%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37,9%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38,9%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Stok durumu</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1" i="0" u="none" strike="noStrike">
                          <a:solidFill>
                            <a:srgbClr val="000000"/>
                          </a:solidFill>
                          <a:effectLst/>
                          <a:latin typeface="Palatino Linotype" pitchFamily="18" charset="0"/>
                        </a:rPr>
                        <a:t>22,8%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18,4%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24,1%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24,8%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Girdi maliyetleri</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1" i="0" u="none" strike="noStrike">
                          <a:solidFill>
                            <a:srgbClr val="000000"/>
                          </a:solidFill>
                          <a:effectLst/>
                          <a:latin typeface="Palatino Linotype" pitchFamily="18" charset="0"/>
                        </a:rPr>
                        <a:t>51,1%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44,0%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50,0%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56,0%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Birim ihraç fiyatı</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1" i="0" u="none" strike="noStrike">
                          <a:solidFill>
                            <a:srgbClr val="000000"/>
                          </a:solidFill>
                          <a:effectLst/>
                          <a:latin typeface="Palatino Linotype" pitchFamily="18" charset="0"/>
                        </a:rPr>
                        <a:t>24,7%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26,8%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23,5%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23,8%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İthal girdi kullanım oranı</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1" i="0" u="none" strike="noStrike">
                          <a:solidFill>
                            <a:srgbClr val="000000"/>
                          </a:solidFill>
                          <a:effectLst/>
                          <a:latin typeface="Palatino Linotype" pitchFamily="18" charset="0"/>
                        </a:rPr>
                        <a:t>16,3%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15,6%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19,0%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15,4%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Hammadde birim ithalat fiyatı</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1" i="0" u="none" strike="noStrike">
                          <a:solidFill>
                            <a:srgbClr val="000000"/>
                          </a:solidFill>
                          <a:effectLst/>
                          <a:latin typeface="Palatino Linotype" pitchFamily="18" charset="0"/>
                        </a:rPr>
                        <a:t>31,2%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33,3%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35,3%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a:solidFill>
                            <a:srgbClr val="000000"/>
                          </a:solidFill>
                          <a:effectLst/>
                          <a:latin typeface="Palatino Linotype" pitchFamily="18" charset="0"/>
                        </a:rPr>
                        <a:t>27,8%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Genel kârlılık düzeyi</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1" i="0" u="none" strike="noStrike">
                          <a:solidFill>
                            <a:srgbClr val="000000"/>
                          </a:solidFill>
                          <a:effectLst/>
                          <a:latin typeface="Palatino Linotype" pitchFamily="18" charset="0"/>
                        </a:rPr>
                        <a:t>18,5%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19,0%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20,2%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100" b="0" i="0" u="none" strike="noStrike">
                          <a:solidFill>
                            <a:srgbClr val="000000"/>
                          </a:solidFill>
                          <a:effectLst/>
                          <a:latin typeface="Palatino Linotype" pitchFamily="18" charset="0"/>
                        </a:rPr>
                        <a:t>17,4%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272799">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smtClean="0">
                          <a:ln>
                            <a:noFill/>
                          </a:ln>
                          <a:solidFill>
                            <a:schemeClr val="tx1"/>
                          </a:solidFill>
                          <a:effectLst/>
                          <a:latin typeface="Palatino Linotype" pitchFamily="18" charset="0"/>
                        </a:rPr>
                        <a:t>İhracatta kârlılık düzeyi</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1" i="0" u="none" strike="noStrike" dirty="0">
                          <a:solidFill>
                            <a:srgbClr val="000000"/>
                          </a:solidFill>
                          <a:effectLst/>
                          <a:latin typeface="Palatino Linotype" pitchFamily="18" charset="0"/>
                        </a:rPr>
                        <a:t>17,2%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dirty="0">
                          <a:solidFill>
                            <a:srgbClr val="000000"/>
                          </a:solidFill>
                          <a:effectLst/>
                          <a:latin typeface="Palatino Linotype" pitchFamily="18" charset="0"/>
                        </a:rPr>
                        <a:t>19,0%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dirty="0">
                          <a:solidFill>
                            <a:srgbClr val="000000"/>
                          </a:solidFill>
                          <a:effectLst/>
                          <a:latin typeface="Palatino Linotype" pitchFamily="18" charset="0"/>
                        </a:rPr>
                        <a:t>16,8%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100" b="0" i="0" u="none" strike="noStrike" dirty="0">
                          <a:solidFill>
                            <a:srgbClr val="000000"/>
                          </a:solidFill>
                          <a:effectLst/>
                          <a:latin typeface="Palatino Linotype" pitchFamily="18" charset="0"/>
                        </a:rPr>
                        <a:t>16,2%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272799">
                <a:tc>
                  <a:txBody>
                    <a:bodyPr/>
                    <a:lstStyle/>
                    <a:p>
                      <a:pPr marL="342900" marR="0" lvl="0" indent="-342900" algn="r" defTabSz="914400" rtl="0" eaLnBrk="0" fontAlgn="b" latinLnBrk="0" hangingPunct="0">
                        <a:lnSpc>
                          <a:spcPct val="100000"/>
                        </a:lnSpc>
                        <a:spcBef>
                          <a:spcPct val="20000"/>
                        </a:spcBef>
                        <a:spcAft>
                          <a:spcPct val="0"/>
                        </a:spcAft>
                        <a:buClrTx/>
                        <a:buSzTx/>
                        <a:buFontTx/>
                        <a:buNone/>
                        <a:tabLst/>
                      </a:pPr>
                      <a:r>
                        <a:rPr kumimoji="0" lang="tr-TR" sz="1100" b="1" i="1" u="none" strike="noStrike" cap="none" normalizeH="0" baseline="0" smtClean="0">
                          <a:ln>
                            <a:noFill/>
                          </a:ln>
                          <a:solidFill>
                            <a:schemeClr val="bg1"/>
                          </a:solidFill>
                          <a:effectLst/>
                          <a:latin typeface="Palatino Linotype" pitchFamily="18" charset="0"/>
                        </a:rPr>
                        <a:t>BAZ</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1" u="none" strike="noStrike" cap="none" normalizeH="0" baseline="0" dirty="0" smtClean="0">
                          <a:ln>
                            <a:noFill/>
                          </a:ln>
                          <a:solidFill>
                            <a:schemeClr val="bg1"/>
                          </a:solidFill>
                          <a:effectLst/>
                          <a:latin typeface="Palatino Linotype" pitchFamily="18" charset="0"/>
                        </a:rPr>
                        <a:t>507</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1" u="none" strike="noStrike" cap="none" normalizeH="0" baseline="0" dirty="0" smtClean="0">
                          <a:ln>
                            <a:noFill/>
                          </a:ln>
                          <a:solidFill>
                            <a:schemeClr val="bg1"/>
                          </a:solidFill>
                          <a:effectLst/>
                          <a:latin typeface="Palatino Linotype" pitchFamily="18" charset="0"/>
                        </a:rPr>
                        <a:t>153</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1" u="none" strike="noStrike" cap="none" normalizeH="0" baseline="0" dirty="0" smtClean="0">
                          <a:ln>
                            <a:noFill/>
                          </a:ln>
                          <a:solidFill>
                            <a:schemeClr val="bg1"/>
                          </a:solidFill>
                          <a:effectLst/>
                          <a:latin typeface="Palatino Linotype" pitchFamily="18" charset="0"/>
                        </a:rPr>
                        <a:t>119</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1" u="none" strike="noStrike" cap="none" normalizeH="0" baseline="0" dirty="0" smtClean="0">
                          <a:ln>
                            <a:noFill/>
                          </a:ln>
                          <a:solidFill>
                            <a:schemeClr val="bg1"/>
                          </a:solidFill>
                          <a:effectLst/>
                          <a:latin typeface="Palatino Linotype" pitchFamily="18" charset="0"/>
                        </a:rPr>
                        <a:t>235</a:t>
                      </a:r>
                    </a:p>
                  </a:txBody>
                  <a:tcPr marT="45702" marB="4570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bl>
          </a:graphicData>
        </a:graphic>
      </p:graphicFrame>
      <p:sp>
        <p:nvSpPr>
          <p:cNvPr id="5" name="Text Box 5"/>
          <p:cNvSpPr txBox="1">
            <a:spLocks noChangeArrowheads="1"/>
          </p:cNvSpPr>
          <p:nvPr/>
        </p:nvSpPr>
        <p:spPr bwMode="auto">
          <a:xfrm>
            <a:off x="755650" y="909638"/>
            <a:ext cx="5754688" cy="396875"/>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cs typeface="+mn-cs"/>
              </a:rPr>
              <a:t>Yılın 2. Çeyreğinden </a:t>
            </a:r>
            <a:r>
              <a:rPr lang="tr-TR" sz="2000" b="1" dirty="0">
                <a:effectLst>
                  <a:outerShdw blurRad="38100" dist="38100" dir="2700000" algn="tl">
                    <a:srgbClr val="C0C0C0"/>
                  </a:outerShdw>
                </a:effectLst>
                <a:cs typeface="+mn-cs"/>
              </a:rPr>
              <a:t>“Beklentiler”</a:t>
            </a:r>
          </a:p>
        </p:txBody>
      </p:sp>
      <p:sp>
        <p:nvSpPr>
          <p:cNvPr id="23635" name="Text Box 29"/>
          <p:cNvSpPr txBox="1">
            <a:spLocks noChangeArrowheads="1"/>
          </p:cNvSpPr>
          <p:nvPr/>
        </p:nvSpPr>
        <p:spPr bwMode="auto">
          <a:xfrm>
            <a:off x="990600" y="5486400"/>
            <a:ext cx="6981825"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tabloda; </a:t>
            </a:r>
            <a:r>
              <a:rPr lang="tr-TR" sz="1000" dirty="0" smtClean="0"/>
              <a:t>Nisan - Haziran döneminde </a:t>
            </a:r>
            <a:r>
              <a:rPr lang="tr-TR" sz="1000" dirty="0"/>
              <a:t>söz konusu gerçekleşmelerde geçen yılın aynı dönemine göre </a:t>
            </a:r>
            <a:r>
              <a:rPr lang="tr-TR" sz="1000" b="1" u="sng" dirty="0"/>
              <a:t>artış</a:t>
            </a:r>
            <a:r>
              <a:rPr lang="tr-TR" sz="1000" dirty="0"/>
              <a:t> </a:t>
            </a:r>
            <a:r>
              <a:rPr lang="tr-TR" sz="1000" b="1" u="sng" dirty="0"/>
              <a:t>beklentisinde olduğunu belirten</a:t>
            </a:r>
            <a:r>
              <a:rPr lang="tr-TR" sz="1000" dirty="0"/>
              <a:t> firmaların oranı firmaların ihracat büyüklükleri </a:t>
            </a:r>
            <a:r>
              <a:rPr lang="tr-TR" sz="1000" dirty="0" err="1"/>
              <a:t>kırılımında</a:t>
            </a:r>
            <a:r>
              <a:rPr lang="tr-TR" sz="1000" dirty="0"/>
              <a:t> sunulmaktadır. </a:t>
            </a:r>
          </a:p>
          <a:p>
            <a:pPr algn="just" eaLnBrk="1" hangingPunct="1"/>
            <a:endParaRPr lang="tr-TR" sz="1000" dirty="0"/>
          </a:p>
          <a:p>
            <a:pPr algn="just" eaLnBrk="1" hangingPunct="1"/>
            <a:r>
              <a:rPr lang="tr-TR" sz="1000" dirty="0"/>
              <a:t>Dış ticaret sermaye şirketlerine üretim, kapasite kullanım oranı, stok durumu, girdi maliyetleri, ithal girdi kullanım oranı </a:t>
            </a:r>
          </a:p>
          <a:p>
            <a:pPr algn="just" eaLnBrk="1" hangingPunct="1"/>
            <a:r>
              <a:rPr lang="tr-TR" sz="1000" dirty="0"/>
              <a:t>ve hammadde birim ithalat fiyatı unsurları üzerindeki gelişme sorulmamıştır, dolayısıyla bu unsurları yanıtlayan firma </a:t>
            </a:r>
          </a:p>
          <a:p>
            <a:pPr algn="just" eaLnBrk="1" hangingPunct="1"/>
            <a:r>
              <a:rPr lang="tr-TR" sz="1000" dirty="0"/>
              <a:t>sayısı </a:t>
            </a:r>
            <a:r>
              <a:rPr lang="tr-TR" sz="1000" dirty="0" smtClean="0">
                <a:latin typeface="Times New Roman" charset="0"/>
              </a:rPr>
              <a:t>491’dir</a:t>
            </a:r>
            <a:r>
              <a:rPr lang="tr-TR" sz="1000" dirty="0">
                <a:latin typeface="Times New Roman" charset="0"/>
              </a:rPr>
              <a:t>.</a:t>
            </a:r>
            <a:endParaRPr lang="tr-TR" sz="1000"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491</a:t>
            </a:r>
            <a:endParaRPr lang="tr-TR" sz="1200" b="1" dirty="0">
              <a:cs typeface="+mn-cs"/>
            </a:endParaRPr>
          </a:p>
        </p:txBody>
      </p:sp>
      <p:sp>
        <p:nvSpPr>
          <p:cNvPr id="26627" name="Text Box 29"/>
          <p:cNvSpPr txBox="1">
            <a:spLocks noChangeArrowheads="1"/>
          </p:cNvSpPr>
          <p:nvPr/>
        </p:nvSpPr>
        <p:spPr bwMode="auto">
          <a:xfrm>
            <a:off x="865188" y="5622925"/>
            <a:ext cx="6981825"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grafikte; </a:t>
            </a:r>
            <a:r>
              <a:rPr lang="tr-TR" sz="1000" dirty="0" smtClean="0"/>
              <a:t>Ocak - Mart  döneminde </a:t>
            </a:r>
            <a:r>
              <a:rPr lang="tr-TR" sz="1000" dirty="0"/>
              <a:t>üretimde kullanılan hammaddelerin yurt içi ve yurt dışından temin edilme oranları firmaların ihracat büyüklükleri </a:t>
            </a:r>
            <a:r>
              <a:rPr lang="tr-TR" sz="1000" dirty="0" err="1"/>
              <a:t>kırılımında</a:t>
            </a:r>
            <a:r>
              <a:rPr lang="tr-TR" sz="1000" dirty="0"/>
              <a:t> sunulmaktadır.  İlk 500 büyük firmada yerli girdi kullanım oranı </a:t>
            </a:r>
            <a:r>
              <a:rPr lang="tr-TR" sz="1000" dirty="0" smtClean="0"/>
              <a:t>ortalama %61,5  </a:t>
            </a:r>
            <a:r>
              <a:rPr lang="tr-TR" sz="1000" dirty="0"/>
              <a:t>iken ilk 1000 firma içinde yer almayan diğer firmalar grubunda bu oran </a:t>
            </a:r>
            <a:r>
              <a:rPr lang="tr-TR" sz="1000" dirty="0" smtClean="0"/>
              <a:t>10  </a:t>
            </a:r>
            <a:r>
              <a:rPr lang="tr-TR" sz="1000" dirty="0"/>
              <a:t>puan daha yüksektir.</a:t>
            </a:r>
          </a:p>
          <a:p>
            <a:pPr algn="just" eaLnBrk="1" hangingPunct="1"/>
            <a:endParaRPr lang="tr-TR" sz="1000" dirty="0"/>
          </a:p>
          <a:p>
            <a:pPr algn="just" eaLnBrk="1" hangingPunct="1"/>
            <a:r>
              <a:rPr lang="tr-TR" sz="1000" dirty="0"/>
              <a:t>Soru, ticaret sermaye şirketleri dışında tüm sektörlerde faaliyet gösteren firmalara yöneltilmiştir.</a:t>
            </a:r>
          </a:p>
        </p:txBody>
      </p:sp>
      <p:graphicFrame>
        <p:nvGraphicFramePr>
          <p:cNvPr id="26628" name="Object 38"/>
          <p:cNvGraphicFramePr>
            <a:graphicFrameLocks noChangeAspect="1"/>
          </p:cNvGraphicFramePr>
          <p:nvPr>
            <p:extLst>
              <p:ext uri="{D42A27DB-BD31-4B8C-83A1-F6EECF244321}">
                <p14:modId xmlns:p14="http://schemas.microsoft.com/office/powerpoint/2010/main" val="3322503837"/>
              </p:ext>
            </p:extLst>
          </p:nvPr>
        </p:nvGraphicFramePr>
        <p:xfrm>
          <a:off x="501650" y="2178050"/>
          <a:ext cx="7742238" cy="3554413"/>
        </p:xfrm>
        <a:graphic>
          <a:graphicData uri="http://schemas.openxmlformats.org/presentationml/2006/ole">
            <mc:AlternateContent xmlns:mc="http://schemas.openxmlformats.org/markup-compatibility/2006">
              <mc:Choice xmlns:v="urn:schemas-microsoft-com:vml" Requires="v">
                <p:oleObj spid="_x0000_s26925" name="Çizelge" r:id="rId3" imgW="8124950" imgH="3990968" progId="MSGraph.Chart.8">
                  <p:embed followColorScheme="full"/>
                </p:oleObj>
              </mc:Choice>
              <mc:Fallback>
                <p:oleObj name="Çizelge" r:id="rId3" imgW="8124950" imgH="3990968" progId="MSGraph.Chart.8">
                  <p:embed followColorScheme="full"/>
                  <p:pic>
                    <p:nvPicPr>
                      <p:cNvPr id="0" name="Object 38"/>
                      <p:cNvPicPr>
                        <a:picLocks noChangeAspect="1" noChangeArrowheads="1"/>
                      </p:cNvPicPr>
                      <p:nvPr/>
                    </p:nvPicPr>
                    <p:blipFill>
                      <a:blip r:embed="rId4"/>
                      <a:srcRect/>
                      <a:stretch>
                        <a:fillRect/>
                      </a:stretch>
                    </p:blipFill>
                    <p:spPr bwMode="auto">
                      <a:xfrm>
                        <a:off x="501650" y="2178050"/>
                        <a:ext cx="7742238" cy="355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26630" name="Text Box 8"/>
          <p:cNvSpPr txBox="1">
            <a:spLocks noChangeArrowheads="1"/>
          </p:cNvSpPr>
          <p:nvPr/>
        </p:nvSpPr>
        <p:spPr bwMode="auto">
          <a:xfrm>
            <a:off x="1476375" y="1412875"/>
            <a:ext cx="7358063"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a:t>Üretimde kullanılan hammaddelerin ne kadarının yurt içinden, ne kadarının yurt dışından temin edildiğini (orijinlerini) oransal olarak belirtir misiniz?</a:t>
            </a:r>
          </a:p>
        </p:txBody>
      </p:sp>
      <p:sp>
        <p:nvSpPr>
          <p:cNvPr id="11" name="Text Box 5"/>
          <p:cNvSpPr txBox="1">
            <a:spLocks noChangeArrowheads="1"/>
          </p:cNvSpPr>
          <p:nvPr/>
        </p:nvSpPr>
        <p:spPr bwMode="auto">
          <a:xfrm>
            <a:off x="755650" y="909638"/>
            <a:ext cx="8078788"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Yılın İlk Çeyreğinde </a:t>
            </a:r>
            <a:r>
              <a:rPr lang="tr-TR" sz="2000" b="1" dirty="0">
                <a:effectLst>
                  <a:outerShdw blurRad="38100" dist="38100" dir="2700000" algn="tl">
                    <a:srgbClr val="C0C0C0"/>
                  </a:outerShdw>
                </a:effectLst>
              </a:rPr>
              <a:t>Kullanılan Hammaddelerin Orijinleri</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7650" name="Object 10"/>
          <p:cNvGraphicFramePr>
            <a:graphicFrameLocks noChangeAspect="1"/>
          </p:cNvGraphicFramePr>
          <p:nvPr>
            <p:extLst>
              <p:ext uri="{D42A27DB-BD31-4B8C-83A1-F6EECF244321}">
                <p14:modId xmlns:p14="http://schemas.microsoft.com/office/powerpoint/2010/main" val="1835000621"/>
              </p:ext>
            </p:extLst>
          </p:nvPr>
        </p:nvGraphicFramePr>
        <p:xfrm>
          <a:off x="177800" y="1881188"/>
          <a:ext cx="8678863" cy="3779837"/>
        </p:xfrm>
        <a:graphic>
          <a:graphicData uri="http://schemas.openxmlformats.org/presentationml/2006/ole">
            <mc:AlternateContent xmlns:mc="http://schemas.openxmlformats.org/markup-compatibility/2006">
              <mc:Choice xmlns:v="urn:schemas-microsoft-com:vml" Requires="v">
                <p:oleObj spid="_x0000_s27951" name="Çizelge" r:id="rId3" imgW="9191757" imgH="4010133" progId="MSGraph.Chart.8">
                  <p:embed followColorScheme="full"/>
                </p:oleObj>
              </mc:Choice>
              <mc:Fallback>
                <p:oleObj name="Çizelge" r:id="rId3" imgW="9191757" imgH="4010133" progId="MSGraph.Chart.8">
                  <p:embed followColorScheme="full"/>
                  <p:pic>
                    <p:nvPicPr>
                      <p:cNvPr id="0" name="Object 10"/>
                      <p:cNvPicPr>
                        <a:picLocks noChangeAspect="1" noChangeArrowheads="1"/>
                      </p:cNvPicPr>
                      <p:nvPr/>
                    </p:nvPicPr>
                    <p:blipFill>
                      <a:blip r:embed="rId4"/>
                      <a:srcRect/>
                      <a:stretch>
                        <a:fillRect/>
                      </a:stretch>
                    </p:blipFill>
                    <p:spPr bwMode="auto">
                      <a:xfrm>
                        <a:off x="177800" y="1881188"/>
                        <a:ext cx="8678863" cy="3779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7651" name="Text Box 29"/>
          <p:cNvSpPr txBox="1">
            <a:spLocks noChangeArrowheads="1"/>
          </p:cNvSpPr>
          <p:nvPr/>
        </p:nvSpPr>
        <p:spPr bwMode="auto">
          <a:xfrm>
            <a:off x="611188" y="5662613"/>
            <a:ext cx="7678737" cy="8617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grafikte; </a:t>
            </a:r>
            <a:r>
              <a:rPr lang="tr-TR" sz="1000" dirty="0" smtClean="0"/>
              <a:t>Ocak - Mart  döneminde </a:t>
            </a:r>
            <a:r>
              <a:rPr lang="tr-TR" sz="1000" dirty="0"/>
              <a:t>üretimde kullanılan hammaddelerin yurt içi ve yurt dışından temin edilme oranları sektör </a:t>
            </a:r>
            <a:r>
              <a:rPr lang="tr-TR" sz="1000" dirty="0" err="1"/>
              <a:t>kırılımında</a:t>
            </a:r>
            <a:r>
              <a:rPr lang="tr-TR" sz="1000" dirty="0"/>
              <a:t> sunulmaktadır.  Hammaddede dışa bağımlılığın en yüksek olduğu </a:t>
            </a:r>
            <a:r>
              <a:rPr lang="tr-TR" sz="1000" dirty="0" smtClean="0"/>
              <a:t>sektör  kimyevi maddeler sektörüdür. Bunu otomotiv sanayi ile demir-çelik, demir dışı metaller sektörleri izlemektedir.</a:t>
            </a:r>
            <a:endParaRPr lang="tr-TR" sz="1000" dirty="0"/>
          </a:p>
          <a:p>
            <a:pPr algn="just" eaLnBrk="1" hangingPunct="1"/>
            <a:endParaRPr lang="tr-TR" sz="1000" dirty="0"/>
          </a:p>
          <a:p>
            <a:pPr algn="just" eaLnBrk="1" hangingPunct="1"/>
            <a:r>
              <a:rPr lang="tr-TR" sz="1000" dirty="0"/>
              <a:t>Soru, ticaret sermaye şirketleri dışında tüm sektörlerde faaliyet gösteren firmalara yöneltilmiştir.</a:t>
            </a:r>
          </a:p>
        </p:txBody>
      </p:sp>
      <p:sp>
        <p:nvSpPr>
          <p:cNvPr id="27652" name="AutoShape 12"/>
          <p:cNvSpPr>
            <a:spLocks/>
          </p:cNvSpPr>
          <p:nvPr/>
        </p:nvSpPr>
        <p:spPr bwMode="auto">
          <a:xfrm rot="5400000">
            <a:off x="1260475" y="1412876"/>
            <a:ext cx="287337" cy="1439862"/>
          </a:xfrm>
          <a:prstGeom prst="leftBrace">
            <a:avLst>
              <a:gd name="adj1" fmla="val 7911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solidFill>
                <a:srgbClr val="000000"/>
              </a:solidFill>
            </a:endParaRPr>
          </a:p>
        </p:txBody>
      </p:sp>
      <p:sp>
        <p:nvSpPr>
          <p:cNvPr id="27653" name="Text Box 19"/>
          <p:cNvSpPr txBox="1">
            <a:spLocks noChangeArrowheads="1"/>
          </p:cNvSpPr>
          <p:nvPr/>
        </p:nvSpPr>
        <p:spPr bwMode="auto">
          <a:xfrm>
            <a:off x="906463" y="1670050"/>
            <a:ext cx="1001712"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eaLnBrk="1" hangingPunct="1"/>
            <a:r>
              <a:rPr lang="tr-TR" sz="1000" b="1"/>
              <a:t>Yurtiçi Yoğun</a:t>
            </a:r>
          </a:p>
        </p:txBody>
      </p:sp>
      <p:sp>
        <p:nvSpPr>
          <p:cNvPr id="27654" name="AutoShape 12"/>
          <p:cNvSpPr>
            <a:spLocks/>
          </p:cNvSpPr>
          <p:nvPr/>
        </p:nvSpPr>
        <p:spPr bwMode="auto">
          <a:xfrm rot="5400000">
            <a:off x="8136644" y="1808873"/>
            <a:ext cx="287338" cy="647874"/>
          </a:xfrm>
          <a:prstGeom prst="leftBrace">
            <a:avLst>
              <a:gd name="adj1" fmla="val 79110"/>
              <a:gd name="adj2" fmla="val 50000"/>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tr-TR">
              <a:solidFill>
                <a:srgbClr val="000000"/>
              </a:solidFill>
            </a:endParaRPr>
          </a:p>
        </p:txBody>
      </p:sp>
      <p:sp>
        <p:nvSpPr>
          <p:cNvPr id="27655" name="Text Box 19"/>
          <p:cNvSpPr txBox="1">
            <a:spLocks noChangeArrowheads="1"/>
          </p:cNvSpPr>
          <p:nvPr/>
        </p:nvSpPr>
        <p:spPr bwMode="auto">
          <a:xfrm>
            <a:off x="7416626" y="1670050"/>
            <a:ext cx="1079500"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eaLnBrk="1" hangingPunct="1"/>
            <a:r>
              <a:rPr lang="tr-TR" sz="1000" b="1" dirty="0"/>
              <a:t>Yurtdışı Yoğun</a:t>
            </a:r>
          </a:p>
        </p:txBody>
      </p:sp>
      <p:sp>
        <p:nvSpPr>
          <p:cNvPr id="10"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491</a:t>
            </a:r>
            <a:endParaRPr lang="tr-TR" sz="1200" b="1" dirty="0">
              <a:cs typeface="+mn-cs"/>
            </a:endParaRPr>
          </a:p>
        </p:txBody>
      </p:sp>
      <p:sp>
        <p:nvSpPr>
          <p:cNvPr id="11" name="Text Box 5"/>
          <p:cNvSpPr txBox="1">
            <a:spLocks noChangeArrowheads="1"/>
          </p:cNvSpPr>
          <p:nvPr/>
        </p:nvSpPr>
        <p:spPr bwMode="auto">
          <a:xfrm>
            <a:off x="755650" y="909638"/>
            <a:ext cx="7992814"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Yılın İlk Çeyreğinde </a:t>
            </a:r>
            <a:r>
              <a:rPr lang="tr-TR" sz="2000" b="1" dirty="0">
                <a:effectLst>
                  <a:outerShdw blurRad="38100" dist="38100" dir="2700000" algn="tl">
                    <a:srgbClr val="C0C0C0"/>
                  </a:outerShdw>
                </a:effectLst>
              </a:rPr>
              <a:t>Kullanılan Hammaddelerin Orijinleri</a:t>
            </a:r>
            <a:endParaRPr lang="en-US" sz="2000" b="1" dirty="0">
              <a:effectLst>
                <a:outerShdw blurRad="38100" dist="38100" dir="2700000" algn="tl">
                  <a:srgbClr val="C0C0C0"/>
                </a:outerShdw>
              </a:effectLst>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8674" name="Object 66"/>
          <p:cNvGraphicFramePr>
            <a:graphicFrameLocks noChangeAspect="1"/>
          </p:cNvGraphicFramePr>
          <p:nvPr>
            <p:extLst>
              <p:ext uri="{D42A27DB-BD31-4B8C-83A1-F6EECF244321}">
                <p14:modId xmlns:p14="http://schemas.microsoft.com/office/powerpoint/2010/main" val="3020769888"/>
              </p:ext>
            </p:extLst>
          </p:nvPr>
        </p:nvGraphicFramePr>
        <p:xfrm>
          <a:off x="539552" y="2237730"/>
          <a:ext cx="7791450" cy="3822700"/>
        </p:xfrm>
        <a:graphic>
          <a:graphicData uri="http://schemas.openxmlformats.org/presentationml/2006/ole">
            <mc:AlternateContent xmlns:mc="http://schemas.openxmlformats.org/markup-compatibility/2006">
              <mc:Choice xmlns:v="urn:schemas-microsoft-com:vml" Requires="v">
                <p:oleObj spid="_x0000_s91440" name="Çizelge" r:id="rId3" imgW="8115232" imgH="4019581" progId="MSGraph.Chart.8">
                  <p:embed followColorScheme="full"/>
                </p:oleObj>
              </mc:Choice>
              <mc:Fallback>
                <p:oleObj name="Çizelge" r:id="rId3" imgW="8115232" imgH="4019581" progId="MSGraph.Chart.8">
                  <p:embed followColorScheme="full"/>
                  <p:pic>
                    <p:nvPicPr>
                      <p:cNvPr id="0" name=""/>
                      <p:cNvPicPr>
                        <a:picLocks noChangeAspect="1" noChangeArrowheads="1"/>
                      </p:cNvPicPr>
                      <p:nvPr/>
                    </p:nvPicPr>
                    <p:blipFill>
                      <a:blip r:embed="rId4"/>
                      <a:srcRect/>
                      <a:stretch>
                        <a:fillRect/>
                      </a:stretch>
                    </p:blipFill>
                    <p:spPr bwMode="auto">
                      <a:xfrm>
                        <a:off x="539552" y="2237730"/>
                        <a:ext cx="7791450" cy="382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507</a:t>
            </a:r>
            <a:endParaRPr lang="tr-TR" sz="1200" b="1" dirty="0">
              <a:cs typeface="+mn-cs"/>
            </a:endParaRPr>
          </a:p>
        </p:txBody>
      </p:sp>
      <p:graphicFrame>
        <p:nvGraphicFramePr>
          <p:cNvPr id="28676" name="Object 67"/>
          <p:cNvGraphicFramePr>
            <a:graphicFrameLocks noChangeAspect="1"/>
          </p:cNvGraphicFramePr>
          <p:nvPr>
            <p:extLst>
              <p:ext uri="{D42A27DB-BD31-4B8C-83A1-F6EECF244321}">
                <p14:modId xmlns:p14="http://schemas.microsoft.com/office/powerpoint/2010/main" val="3142572446"/>
              </p:ext>
            </p:extLst>
          </p:nvPr>
        </p:nvGraphicFramePr>
        <p:xfrm>
          <a:off x="4106863" y="1807541"/>
          <a:ext cx="4727575" cy="2543175"/>
        </p:xfrm>
        <a:graphic>
          <a:graphicData uri="http://schemas.openxmlformats.org/presentationml/2006/ole">
            <mc:AlternateContent xmlns:mc="http://schemas.openxmlformats.org/markup-compatibility/2006">
              <mc:Choice xmlns:v="urn:schemas-microsoft-com:vml" Requires="v">
                <p:oleObj spid="_x0000_s91441" name="Çizelge" r:id="rId5" imgW="4752849" imgH="2552762" progId="MSGraph.Chart.8">
                  <p:embed followColorScheme="full"/>
                </p:oleObj>
              </mc:Choice>
              <mc:Fallback>
                <p:oleObj name="Çizelge" r:id="rId5" imgW="4752849" imgH="2552762" progId="MSGraph.Chart.8">
                  <p:embed followColorScheme="full"/>
                  <p:pic>
                    <p:nvPicPr>
                      <p:cNvPr id="0" name=""/>
                      <p:cNvPicPr>
                        <a:picLocks noChangeAspect="1" noChangeArrowheads="1"/>
                      </p:cNvPicPr>
                      <p:nvPr/>
                    </p:nvPicPr>
                    <p:blipFill>
                      <a:blip r:embed="rId6"/>
                      <a:srcRect/>
                      <a:stretch>
                        <a:fillRect/>
                      </a:stretch>
                    </p:blipFill>
                    <p:spPr bwMode="auto">
                      <a:xfrm>
                        <a:off x="4106863" y="1807541"/>
                        <a:ext cx="4727575" cy="2543175"/>
                      </a:xfrm>
                      <a:prstGeom prst="rect">
                        <a:avLst/>
                      </a:prstGeom>
                      <a:noFill/>
                      <a:ln w="9525">
                        <a:noFill/>
                        <a:miter lim="800000"/>
                        <a:headEnd/>
                        <a:tailEnd/>
                      </a:ln>
                      <a:extLst/>
                    </p:spPr>
                  </p:pic>
                </p:oleObj>
              </mc:Fallback>
            </mc:AlternateContent>
          </a:graphicData>
        </a:graphic>
      </p:graphicFrame>
      <p:sp>
        <p:nvSpPr>
          <p:cNvPr id="28677" name="Text Box 29"/>
          <p:cNvSpPr txBox="1">
            <a:spLocks noChangeArrowheads="1"/>
          </p:cNvSpPr>
          <p:nvPr/>
        </p:nvSpPr>
        <p:spPr bwMode="auto">
          <a:xfrm>
            <a:off x="755650" y="5805264"/>
            <a:ext cx="686435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smtClean="0"/>
              <a:t>Yılın ilk çeyreğinde geçen döneme kıyasla ihracatta ilk 1000 firmanın yeni pazarlara girme oranında artış olduğu dikkat çekmektedir. Dönemde </a:t>
            </a:r>
            <a:r>
              <a:rPr lang="tr-TR" sz="1000" dirty="0"/>
              <a:t>yeni pazarlara açıldığını belirten firmaların oranının en yüksek olduğu sektör </a:t>
            </a:r>
            <a:r>
              <a:rPr lang="tr-TR" sz="1000" dirty="0" smtClean="0"/>
              <a:t>otomotiv sanayidir. (%47,1). Bunu </a:t>
            </a:r>
            <a:r>
              <a:rPr lang="tr-TR" sz="1000" dirty="0"/>
              <a:t>sırasıyla makina, elektrik- elektronik  ve bilişim </a:t>
            </a:r>
            <a:r>
              <a:rPr lang="tr-TR" sz="1000" dirty="0" smtClean="0"/>
              <a:t>(%45,5) , </a:t>
            </a:r>
            <a:r>
              <a:rPr lang="tr-TR" sz="1000" dirty="0"/>
              <a:t>kimyevi maddeler </a:t>
            </a:r>
            <a:r>
              <a:rPr lang="tr-TR" sz="1000" dirty="0" smtClean="0"/>
              <a:t>(%43,3) </a:t>
            </a:r>
            <a:r>
              <a:rPr lang="tr-TR" sz="1000" dirty="0"/>
              <a:t>ile </a:t>
            </a:r>
            <a:r>
              <a:rPr lang="tr-TR" sz="1000" dirty="0" smtClean="0"/>
              <a:t>demir çelik ve </a:t>
            </a:r>
            <a:r>
              <a:rPr lang="tr-TR" sz="1000" dirty="0" err="1" smtClean="0"/>
              <a:t>demirdışı</a:t>
            </a:r>
            <a:r>
              <a:rPr lang="tr-TR" sz="1000" dirty="0" smtClean="0"/>
              <a:t> metaller (%40,8) sektörleri </a:t>
            </a:r>
            <a:r>
              <a:rPr lang="tr-TR" sz="1000" dirty="0"/>
              <a:t>izlemektedir. </a:t>
            </a:r>
          </a:p>
        </p:txBody>
      </p:sp>
      <p:sp>
        <p:nvSpPr>
          <p:cNvPr id="9"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28679"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Ocak - Mart döneminde </a:t>
            </a:r>
            <a:r>
              <a:rPr lang="tr-TR" sz="1400" i="1" dirty="0"/>
              <a:t>ihracatta yeni pazarlara girebildiniz mi?</a:t>
            </a:r>
          </a:p>
        </p:txBody>
      </p:sp>
      <p:sp>
        <p:nvSpPr>
          <p:cNvPr id="11" name="Text Box 5"/>
          <p:cNvSpPr txBox="1">
            <a:spLocks noChangeArrowheads="1"/>
          </p:cNvSpPr>
          <p:nvPr/>
        </p:nvSpPr>
        <p:spPr bwMode="auto">
          <a:xfrm>
            <a:off x="755650" y="909638"/>
            <a:ext cx="6696670"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Yılın İlk Çeyreğinde </a:t>
            </a:r>
            <a:r>
              <a:rPr lang="tr-TR" sz="2000" b="1" dirty="0">
                <a:effectLst>
                  <a:outerShdw blurRad="38100" dist="38100" dir="2700000" algn="tl">
                    <a:srgbClr val="C0C0C0"/>
                  </a:outerShdw>
                </a:effectLst>
              </a:rPr>
              <a:t>İhracatta Yeni Pazarlar</a:t>
            </a:r>
            <a:endParaRPr lang="en-US" sz="2000" b="1" dirty="0">
              <a:effectLst>
                <a:outerShdw blurRad="38100" dist="38100" dir="2700000" algn="tl">
                  <a:srgbClr val="C0C0C0"/>
                </a:outerShdw>
              </a:effectLst>
            </a:endParaRPr>
          </a:p>
        </p:txBody>
      </p:sp>
      <p:sp>
        <p:nvSpPr>
          <p:cNvPr id="2" name="Dikdörtgen 1"/>
          <p:cNvSpPr/>
          <p:nvPr/>
        </p:nvSpPr>
        <p:spPr>
          <a:xfrm>
            <a:off x="4043671" y="1820793"/>
            <a:ext cx="4680520" cy="2304405"/>
          </a:xfrm>
          <a:prstGeom prst="rect">
            <a:avLst/>
          </a:prstGeom>
          <a:noFill/>
          <a:ln w="158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4" name="Yuvarlatılmış Dikdörtgen 3"/>
          <p:cNvSpPr/>
          <p:nvPr/>
        </p:nvSpPr>
        <p:spPr>
          <a:xfrm>
            <a:off x="6395566" y="1959757"/>
            <a:ext cx="1272060" cy="576065"/>
          </a:xfrm>
          <a:prstGeom prst="roundRect">
            <a:avLst/>
          </a:prstGeom>
          <a:ln w="12700">
            <a:solidFill>
              <a:srgbClr val="FF0000"/>
            </a:solidFill>
            <a:prstDash val="sysDash"/>
          </a:ln>
        </p:spPr>
        <p:style>
          <a:lnRef idx="2">
            <a:schemeClr val="accent1"/>
          </a:lnRef>
          <a:fillRef idx="1">
            <a:schemeClr val="lt1"/>
          </a:fillRef>
          <a:effectRef idx="0">
            <a:schemeClr val="accent1"/>
          </a:effectRef>
          <a:fontRef idx="minor">
            <a:schemeClr val="dk1"/>
          </a:fontRef>
        </p:style>
        <p:txBody>
          <a:bodyPr rtlCol="0" anchor="ctr"/>
          <a:lstStyle/>
          <a:p>
            <a:pPr>
              <a:spcAft>
                <a:spcPts val="600"/>
              </a:spcAft>
            </a:pPr>
            <a:r>
              <a:rPr lang="tr-TR" sz="1200" b="1" dirty="0" smtClean="0">
                <a:solidFill>
                  <a:schemeClr val="tx1"/>
                </a:solidFill>
                <a:latin typeface="Palatino Linotype" pitchFamily="18" charset="0"/>
              </a:rPr>
              <a:t>2010 - 35,9%</a:t>
            </a:r>
          </a:p>
          <a:p>
            <a:pPr>
              <a:spcAft>
                <a:spcPts val="600"/>
              </a:spcAft>
            </a:pPr>
            <a:r>
              <a:rPr lang="tr-TR" sz="1200" b="1" dirty="0" smtClean="0">
                <a:solidFill>
                  <a:schemeClr val="tx1"/>
                </a:solidFill>
                <a:latin typeface="Palatino Linotype" pitchFamily="18" charset="0"/>
              </a:rPr>
              <a:t>2011- 30,5%</a:t>
            </a:r>
            <a:endParaRPr lang="tr-TR" sz="1200" b="1" dirty="0">
              <a:solidFill>
                <a:schemeClr val="tx1"/>
              </a:solidFill>
              <a:latin typeface="Palatino Linotype" pitchFamily="18" charset="0"/>
            </a:endParaRPr>
          </a:p>
        </p:txBody>
      </p:sp>
      <p:sp>
        <p:nvSpPr>
          <p:cNvPr id="7" name="Aşağı Ok 6"/>
          <p:cNvSpPr/>
          <p:nvPr/>
        </p:nvSpPr>
        <p:spPr>
          <a:xfrm>
            <a:off x="7452320" y="2247789"/>
            <a:ext cx="72008" cy="179981"/>
          </a:xfrm>
          <a:prstGeom prst="down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288153967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9698" name="Object 37"/>
          <p:cNvGraphicFramePr>
            <a:graphicFrameLocks noChangeAspect="1"/>
          </p:cNvGraphicFramePr>
          <p:nvPr>
            <p:extLst>
              <p:ext uri="{D42A27DB-BD31-4B8C-83A1-F6EECF244321}">
                <p14:modId xmlns:p14="http://schemas.microsoft.com/office/powerpoint/2010/main" val="309704347"/>
              </p:ext>
            </p:extLst>
          </p:nvPr>
        </p:nvGraphicFramePr>
        <p:xfrm>
          <a:off x="419100" y="2152650"/>
          <a:ext cx="8280400" cy="4229100"/>
        </p:xfrm>
        <a:graphic>
          <a:graphicData uri="http://schemas.openxmlformats.org/presentationml/2006/ole">
            <mc:AlternateContent xmlns:mc="http://schemas.openxmlformats.org/markup-compatibility/2006">
              <mc:Choice xmlns:v="urn:schemas-microsoft-com:vml" Requires="v">
                <p:oleObj spid="_x0000_s29997" name="Çizelge" r:id="rId3" imgW="8277197" imgH="4229049" progId="MSGraph.Chart.8">
                  <p:embed followColorScheme="full"/>
                </p:oleObj>
              </mc:Choice>
              <mc:Fallback>
                <p:oleObj name="Çizelge" r:id="rId3" imgW="8277197" imgH="4229049" progId="MSGraph.Chart.8">
                  <p:embed followColorScheme="full"/>
                  <p:pic>
                    <p:nvPicPr>
                      <p:cNvPr id="0" name="Object 37"/>
                      <p:cNvPicPr>
                        <a:picLocks noChangeAspect="1" noChangeArrowheads="1"/>
                      </p:cNvPicPr>
                      <p:nvPr/>
                    </p:nvPicPr>
                    <p:blipFill>
                      <a:blip r:embed="rId4"/>
                      <a:srcRect/>
                      <a:stretch>
                        <a:fillRect/>
                      </a:stretch>
                    </p:blipFill>
                    <p:spPr bwMode="auto">
                      <a:xfrm>
                        <a:off x="419100" y="2152650"/>
                        <a:ext cx="8280400" cy="4229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507</a:t>
            </a:r>
            <a:endParaRPr lang="tr-TR" sz="1200" b="1" dirty="0">
              <a:cs typeface="+mn-cs"/>
            </a:endParaRPr>
          </a:p>
        </p:txBody>
      </p:sp>
      <p:sp>
        <p:nvSpPr>
          <p:cNvPr id="29700" name="Text Box 10"/>
          <p:cNvSpPr txBox="1">
            <a:spLocks noChangeArrowheads="1"/>
          </p:cNvSpPr>
          <p:nvPr/>
        </p:nvSpPr>
        <p:spPr bwMode="auto">
          <a:xfrm>
            <a:off x="887413" y="6111875"/>
            <a:ext cx="31083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eaLnBrk="1" hangingPunct="1"/>
            <a:r>
              <a:rPr lang="tr-TR" sz="1000" dirty="0"/>
              <a:t>5%’in altındaki </a:t>
            </a:r>
            <a:r>
              <a:rPr lang="tr-TR" sz="1000" dirty="0" smtClean="0"/>
              <a:t>ülkeler tabloda </a:t>
            </a:r>
            <a:r>
              <a:rPr lang="tr-TR" sz="1000" dirty="0"/>
              <a:t>yer almamaktadır. </a:t>
            </a:r>
          </a:p>
        </p:txBody>
      </p:sp>
      <p:sp>
        <p:nvSpPr>
          <p:cNvPr id="8"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29702"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Nisan - Haziran döneminde </a:t>
            </a:r>
            <a:r>
              <a:rPr lang="tr-TR" sz="1400" i="1" u="sng" dirty="0"/>
              <a:t>ilk kez</a:t>
            </a:r>
            <a:r>
              <a:rPr lang="tr-TR" sz="1400" i="1" dirty="0"/>
              <a:t> girmeyi planladığınız 5 hedef ülkeyi yazınız. </a:t>
            </a:r>
            <a:r>
              <a:rPr lang="tr-TR" sz="1200" i="1" dirty="0"/>
              <a:t>(Çok Cevap)</a:t>
            </a:r>
          </a:p>
        </p:txBody>
      </p:sp>
      <p:sp>
        <p:nvSpPr>
          <p:cNvPr id="10" name="Text Box 5"/>
          <p:cNvSpPr txBox="1">
            <a:spLocks noChangeArrowheads="1"/>
          </p:cNvSpPr>
          <p:nvPr/>
        </p:nvSpPr>
        <p:spPr bwMode="auto">
          <a:xfrm>
            <a:off x="755650" y="909638"/>
            <a:ext cx="7920806"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Yılın 2. Çeyreğinde </a:t>
            </a:r>
            <a:r>
              <a:rPr lang="tr-TR" sz="2000" b="1" dirty="0">
                <a:effectLst>
                  <a:outerShdw blurRad="38100" dist="38100" dir="2700000" algn="tl">
                    <a:srgbClr val="C0C0C0"/>
                  </a:outerShdw>
                </a:effectLst>
              </a:rPr>
              <a:t>İlk Kez Girilmesi Planlanan Ülkeler</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1584" name="Group 144"/>
          <p:cNvGraphicFramePr>
            <a:graphicFrameLocks noGrp="1"/>
          </p:cNvGraphicFramePr>
          <p:nvPr>
            <p:extLst>
              <p:ext uri="{D42A27DB-BD31-4B8C-83A1-F6EECF244321}">
                <p14:modId xmlns:p14="http://schemas.microsoft.com/office/powerpoint/2010/main" val="1672278365"/>
              </p:ext>
            </p:extLst>
          </p:nvPr>
        </p:nvGraphicFramePr>
        <p:xfrm>
          <a:off x="1143000" y="2209800"/>
          <a:ext cx="6705600" cy="1830388"/>
        </p:xfrm>
        <a:graphic>
          <a:graphicData uri="http://schemas.openxmlformats.org/drawingml/2006/table">
            <a:tbl>
              <a:tblPr/>
              <a:tblGrid>
                <a:gridCol w="1649413"/>
                <a:gridCol w="2008187"/>
                <a:gridCol w="1447800"/>
                <a:gridCol w="1600200"/>
              </a:tblGrid>
              <a:tr h="30638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Genel</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İlk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İkinci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Diğer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304800">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Rusya [17,6%]</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Rusya [19,6%]</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Rusya [15,1%]</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Rusya [17,4%]</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Çin [10,8%]</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Çin [13,1%]</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ABD [12,6%]</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Irak [11,1%]</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ABD  [10,1%]</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ABD [8,5%]</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Brezilya [12,6%]</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Libya [10,6%]</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Irak [9,3%]</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İran [7,2%]</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Çin [11,8%]</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BAE [10,2%]</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BAE [8,1%]</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BAE [6,5%]</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Irak [10,1%]</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ABD [10,8%]</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bl>
          </a:graphicData>
        </a:graphic>
      </p:graphicFrame>
      <p:sp>
        <p:nvSpPr>
          <p:cNvPr id="6" name="TextBox 5"/>
          <p:cNvSpPr txBox="1"/>
          <p:nvPr/>
        </p:nvSpPr>
        <p:spPr>
          <a:xfrm>
            <a:off x="4419600" y="6172200"/>
            <a:ext cx="4135438"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err="1"/>
              <a:t>Baz</a:t>
            </a:r>
            <a:r>
              <a:rPr lang="tr-TR" sz="1200" b="1" baseline="-25000" dirty="0" err="1">
                <a:cs typeface="+mn-cs"/>
              </a:rPr>
              <a:t>Genel</a:t>
            </a:r>
            <a:r>
              <a:rPr lang="tr-TR" sz="1200" b="1" dirty="0"/>
              <a:t>: </a:t>
            </a:r>
            <a:r>
              <a:rPr lang="tr-TR" sz="1200" b="1" dirty="0" smtClean="0">
                <a:cs typeface="+mn-cs"/>
              </a:rPr>
              <a:t>507; </a:t>
            </a:r>
            <a:r>
              <a:rPr lang="tr-TR" sz="1200" b="1" dirty="0" err="1">
                <a:cs typeface="+mn-cs"/>
              </a:rPr>
              <a:t>Baz</a:t>
            </a:r>
            <a:r>
              <a:rPr lang="tr-TR" sz="1200" b="1" baseline="-25000" dirty="0" err="1">
                <a:cs typeface="+mn-cs"/>
              </a:rPr>
              <a:t>İlk</a:t>
            </a:r>
            <a:r>
              <a:rPr lang="tr-TR" sz="1200" b="1" baseline="-25000" dirty="0">
                <a:cs typeface="+mn-cs"/>
              </a:rPr>
              <a:t> </a:t>
            </a:r>
            <a:r>
              <a:rPr lang="tr-TR" sz="1200" b="1" baseline="-25000" dirty="0" smtClean="0">
                <a:cs typeface="+mn-cs"/>
              </a:rPr>
              <a:t>500</a:t>
            </a:r>
            <a:r>
              <a:rPr lang="tr-TR" sz="1200" b="1" dirty="0" smtClean="0">
                <a:cs typeface="+mn-cs"/>
              </a:rPr>
              <a:t>:153; </a:t>
            </a:r>
            <a:r>
              <a:rPr lang="tr-TR" sz="1200" b="1" dirty="0" err="1">
                <a:cs typeface="+mn-cs"/>
              </a:rPr>
              <a:t>Baz</a:t>
            </a:r>
            <a:r>
              <a:rPr lang="tr-TR" sz="1200" b="1" baseline="-25000" dirty="0" err="1">
                <a:cs typeface="+mn-cs"/>
              </a:rPr>
              <a:t>İkinci</a:t>
            </a:r>
            <a:r>
              <a:rPr lang="tr-TR" sz="1200" b="1" baseline="-25000" dirty="0">
                <a:cs typeface="+mn-cs"/>
              </a:rPr>
              <a:t> </a:t>
            </a:r>
            <a:r>
              <a:rPr lang="tr-TR" sz="1200" b="1" baseline="-25000" dirty="0" smtClean="0">
                <a:cs typeface="+mn-cs"/>
              </a:rPr>
              <a:t>500</a:t>
            </a:r>
            <a:r>
              <a:rPr lang="tr-TR" sz="1200" b="1" dirty="0" smtClean="0">
                <a:cs typeface="+mn-cs"/>
              </a:rPr>
              <a:t>:119; Baz</a:t>
            </a:r>
            <a:r>
              <a:rPr lang="tr-TR" sz="1200" b="1" baseline="-25000" dirty="0" smtClean="0">
                <a:cs typeface="+mn-cs"/>
              </a:rPr>
              <a:t>Diğer</a:t>
            </a:r>
            <a:r>
              <a:rPr lang="tr-TR" sz="1200" b="1" dirty="0" smtClean="0">
                <a:cs typeface="+mn-cs"/>
              </a:rPr>
              <a:t>:235</a:t>
            </a:r>
            <a:endParaRPr lang="tr-TR" sz="1200" b="1" dirty="0">
              <a:cs typeface="+mn-cs"/>
            </a:endParaRPr>
          </a:p>
        </p:txBody>
      </p:sp>
      <p:sp>
        <p:nvSpPr>
          <p:cNvPr id="5" name="Text Box 5"/>
          <p:cNvSpPr txBox="1">
            <a:spLocks noChangeArrowheads="1"/>
          </p:cNvSpPr>
          <p:nvPr/>
        </p:nvSpPr>
        <p:spPr bwMode="auto">
          <a:xfrm>
            <a:off x="755650" y="909638"/>
            <a:ext cx="8064822"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Yılın 2. Çeyreğinde </a:t>
            </a:r>
            <a:r>
              <a:rPr lang="tr-TR" sz="2000" b="1" dirty="0">
                <a:effectLst>
                  <a:outerShdw blurRad="38100" dist="38100" dir="2700000" algn="tl">
                    <a:srgbClr val="C0C0C0"/>
                  </a:outerShdw>
                </a:effectLst>
              </a:rPr>
              <a:t>İlk Kez Girilmesi Planlanan İlk 5 Ülke</a:t>
            </a:r>
          </a:p>
        </p:txBody>
      </p:sp>
    </p:spTree>
    <p:extLst>
      <p:ext uri="{BB962C8B-B14F-4D97-AF65-F5344CB8AC3E}">
        <p14:creationId xmlns:p14="http://schemas.microsoft.com/office/powerpoint/2010/main" val="155623057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507</a:t>
            </a:r>
            <a:endParaRPr lang="tr-TR" sz="1200" b="1" dirty="0">
              <a:cs typeface="+mn-cs"/>
            </a:endParaRPr>
          </a:p>
        </p:txBody>
      </p:sp>
      <p:graphicFrame>
        <p:nvGraphicFramePr>
          <p:cNvPr id="32771" name="Object 38"/>
          <p:cNvGraphicFramePr>
            <a:graphicFrameLocks noChangeAspect="1"/>
          </p:cNvGraphicFramePr>
          <p:nvPr>
            <p:extLst>
              <p:ext uri="{D42A27DB-BD31-4B8C-83A1-F6EECF244321}">
                <p14:modId xmlns:p14="http://schemas.microsoft.com/office/powerpoint/2010/main" val="3010142666"/>
              </p:ext>
            </p:extLst>
          </p:nvPr>
        </p:nvGraphicFramePr>
        <p:xfrm>
          <a:off x="1066800" y="2151063"/>
          <a:ext cx="6981825" cy="3406775"/>
        </p:xfrm>
        <a:graphic>
          <a:graphicData uri="http://schemas.openxmlformats.org/presentationml/2006/ole">
            <mc:AlternateContent xmlns:mc="http://schemas.openxmlformats.org/markup-compatibility/2006">
              <mc:Choice xmlns:v="urn:schemas-microsoft-com:vml" Requires="v">
                <p:oleObj spid="_x0000_s33069" name="Çizelge" r:id="rId3" imgW="6981751" imgH="3410071" progId="MSGraph.Chart.8">
                  <p:embed followColorScheme="full"/>
                </p:oleObj>
              </mc:Choice>
              <mc:Fallback>
                <p:oleObj name="Çizelge" r:id="rId3" imgW="6981751" imgH="3410071" progId="MSGraph.Chart.8">
                  <p:embed followColorScheme="full"/>
                  <p:pic>
                    <p:nvPicPr>
                      <p:cNvPr id="0" name="Object 38"/>
                      <p:cNvPicPr>
                        <a:picLocks noChangeAspect="1" noChangeArrowheads="1"/>
                      </p:cNvPicPr>
                      <p:nvPr/>
                    </p:nvPicPr>
                    <p:blipFill>
                      <a:blip r:embed="rId4"/>
                      <a:srcRect/>
                      <a:stretch>
                        <a:fillRect/>
                      </a:stretch>
                    </p:blipFill>
                    <p:spPr bwMode="auto">
                      <a:xfrm>
                        <a:off x="1066800" y="2151063"/>
                        <a:ext cx="6981825" cy="340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2772" name="Text Box 29"/>
          <p:cNvSpPr txBox="1">
            <a:spLocks noChangeArrowheads="1"/>
          </p:cNvSpPr>
          <p:nvPr/>
        </p:nvSpPr>
        <p:spPr bwMode="auto">
          <a:xfrm>
            <a:off x="885825" y="5715000"/>
            <a:ext cx="69818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grafikte; </a:t>
            </a:r>
            <a:r>
              <a:rPr lang="tr-TR" sz="1000" dirty="0" smtClean="0"/>
              <a:t>Ocak - Mart döneminde </a:t>
            </a:r>
            <a:r>
              <a:rPr lang="tr-TR" sz="1000" dirty="0"/>
              <a:t>ihracatta; </a:t>
            </a:r>
            <a:r>
              <a:rPr lang="tr-TR" sz="1000" b="1" i="1" u="sng" dirty="0"/>
              <a:t>mevcut pazarlarda yeni müşterilerden sipariş aldığını belirten</a:t>
            </a:r>
            <a:r>
              <a:rPr lang="tr-TR" sz="1000" dirty="0"/>
              <a:t> firmaların oranı firmaların ihracat büyüklükleri </a:t>
            </a:r>
            <a:r>
              <a:rPr lang="tr-TR" sz="1000" dirty="0" err="1"/>
              <a:t>kırılımında</a:t>
            </a:r>
            <a:r>
              <a:rPr lang="tr-TR" sz="1000" dirty="0"/>
              <a:t> sunulmaktadır. </a:t>
            </a:r>
          </a:p>
          <a:p>
            <a:pPr algn="just" eaLnBrk="1" hangingPunct="1"/>
            <a:endParaRPr lang="tr-TR" sz="1000" dirty="0"/>
          </a:p>
        </p:txBody>
      </p:sp>
      <p:sp>
        <p:nvSpPr>
          <p:cNvPr id="11"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13" name="Text Box 5"/>
          <p:cNvSpPr txBox="1">
            <a:spLocks noChangeArrowheads="1"/>
          </p:cNvSpPr>
          <p:nvPr/>
        </p:nvSpPr>
        <p:spPr bwMode="auto">
          <a:xfrm>
            <a:off x="755650" y="909638"/>
            <a:ext cx="8280846"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Yılın İlk Çeyreğinde </a:t>
            </a:r>
            <a:r>
              <a:rPr lang="tr-TR" sz="2000" b="1" dirty="0">
                <a:effectLst>
                  <a:outerShdw blurRad="38100" dist="38100" dir="2700000" algn="tl">
                    <a:srgbClr val="C0C0C0"/>
                  </a:outerShdw>
                </a:effectLst>
              </a:rPr>
              <a:t>İhracatta Mevcut Pazar Değerlendirmesi</a:t>
            </a:r>
            <a:endParaRPr lang="en-US" sz="2000" b="1" dirty="0">
              <a:effectLst>
                <a:outerShdw blurRad="38100" dist="38100" dir="2700000" algn="tl">
                  <a:srgbClr val="C0C0C0"/>
                </a:outerShdw>
              </a:effectLst>
            </a:endParaRPr>
          </a:p>
        </p:txBody>
      </p:sp>
      <p:sp>
        <p:nvSpPr>
          <p:cNvPr id="32775"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Ocak - Mart döneminde </a:t>
            </a:r>
            <a:r>
              <a:rPr lang="tr-TR" sz="1400" i="1" dirty="0"/>
              <a:t>ihracatta; mevcut pazarlarda yeni müşterilerden sipariş alabildiniz mi?</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507</a:t>
            </a:r>
            <a:endParaRPr lang="tr-TR" sz="1200" b="1" dirty="0">
              <a:cs typeface="+mn-cs"/>
            </a:endParaRPr>
          </a:p>
        </p:txBody>
      </p:sp>
      <p:graphicFrame>
        <p:nvGraphicFramePr>
          <p:cNvPr id="33795" name="Object 38"/>
          <p:cNvGraphicFramePr>
            <a:graphicFrameLocks noChangeAspect="1"/>
          </p:cNvGraphicFramePr>
          <p:nvPr>
            <p:extLst>
              <p:ext uri="{D42A27DB-BD31-4B8C-83A1-F6EECF244321}">
                <p14:modId xmlns:p14="http://schemas.microsoft.com/office/powerpoint/2010/main" val="4152892384"/>
              </p:ext>
            </p:extLst>
          </p:nvPr>
        </p:nvGraphicFramePr>
        <p:xfrm>
          <a:off x="1066800" y="2151063"/>
          <a:ext cx="6981825" cy="3406775"/>
        </p:xfrm>
        <a:graphic>
          <a:graphicData uri="http://schemas.openxmlformats.org/presentationml/2006/ole">
            <mc:AlternateContent xmlns:mc="http://schemas.openxmlformats.org/markup-compatibility/2006">
              <mc:Choice xmlns:v="urn:schemas-microsoft-com:vml" Requires="v">
                <p:oleObj spid="_x0000_s34093" name="Çizelge" r:id="rId3" imgW="6981751" imgH="3410071" progId="MSGraph.Chart.8">
                  <p:embed followColorScheme="full"/>
                </p:oleObj>
              </mc:Choice>
              <mc:Fallback>
                <p:oleObj name="Çizelge" r:id="rId3" imgW="6981751" imgH="3410071" progId="MSGraph.Chart.8">
                  <p:embed followColorScheme="full"/>
                  <p:pic>
                    <p:nvPicPr>
                      <p:cNvPr id="0" name="Object 38"/>
                      <p:cNvPicPr>
                        <a:picLocks noChangeAspect="1" noChangeArrowheads="1"/>
                      </p:cNvPicPr>
                      <p:nvPr/>
                    </p:nvPicPr>
                    <p:blipFill>
                      <a:blip r:embed="rId4"/>
                      <a:srcRect/>
                      <a:stretch>
                        <a:fillRect/>
                      </a:stretch>
                    </p:blipFill>
                    <p:spPr bwMode="auto">
                      <a:xfrm>
                        <a:off x="1066800" y="2151063"/>
                        <a:ext cx="6981825" cy="340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3796" name="Text Box 29"/>
          <p:cNvSpPr txBox="1">
            <a:spLocks noChangeArrowheads="1"/>
          </p:cNvSpPr>
          <p:nvPr/>
        </p:nvSpPr>
        <p:spPr bwMode="auto">
          <a:xfrm>
            <a:off x="885825" y="5715000"/>
            <a:ext cx="69818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grafikte; </a:t>
            </a:r>
            <a:r>
              <a:rPr lang="tr-TR" sz="1000" dirty="0" smtClean="0"/>
              <a:t>Ocak - Mart döneminde </a:t>
            </a:r>
            <a:r>
              <a:rPr lang="tr-TR" sz="1000" dirty="0"/>
              <a:t>ihracatta; </a:t>
            </a:r>
            <a:r>
              <a:rPr lang="tr-TR" sz="1000" b="1" i="1" u="sng" dirty="0"/>
              <a:t>müşteri kaybettiği pazar olduğunu belirten</a:t>
            </a:r>
            <a:r>
              <a:rPr lang="tr-TR" sz="1000" dirty="0"/>
              <a:t> firmaların oranı firmaların ihracat büyüklükleri </a:t>
            </a:r>
            <a:r>
              <a:rPr lang="tr-TR" sz="1000" dirty="0" err="1"/>
              <a:t>kırılımında</a:t>
            </a:r>
            <a:r>
              <a:rPr lang="tr-TR" sz="1000" dirty="0"/>
              <a:t> sunulmaktadır. </a:t>
            </a:r>
          </a:p>
          <a:p>
            <a:pPr algn="just" eaLnBrk="1" hangingPunct="1"/>
            <a:endParaRPr lang="tr-TR" sz="1000" dirty="0"/>
          </a:p>
        </p:txBody>
      </p:sp>
      <p:sp>
        <p:nvSpPr>
          <p:cNvPr id="9"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33798"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Ocak - Mart döneminde </a:t>
            </a:r>
            <a:r>
              <a:rPr lang="tr-TR" sz="1400" i="1" dirty="0"/>
              <a:t>ihracatta; müşteri kaybettiğiniz pazar oldu mu?</a:t>
            </a:r>
          </a:p>
        </p:txBody>
      </p:sp>
      <p:sp>
        <p:nvSpPr>
          <p:cNvPr id="11" name="Text Box 5"/>
          <p:cNvSpPr txBox="1">
            <a:spLocks noChangeArrowheads="1"/>
          </p:cNvSpPr>
          <p:nvPr/>
        </p:nvSpPr>
        <p:spPr bwMode="auto">
          <a:xfrm>
            <a:off x="755650" y="909638"/>
            <a:ext cx="8280846"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Yılın İlk Çeyreğinde </a:t>
            </a:r>
            <a:r>
              <a:rPr lang="tr-TR" sz="2000" b="1" dirty="0">
                <a:effectLst>
                  <a:outerShdw blurRad="38100" dist="38100" dir="2700000" algn="tl">
                    <a:srgbClr val="C0C0C0"/>
                  </a:outerShdw>
                </a:effectLst>
              </a:rPr>
              <a:t>İhracatta Mevcut Pazar Değerlendirmesi</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507</a:t>
            </a:r>
            <a:endParaRPr lang="tr-TR" sz="1200" b="1" dirty="0">
              <a:cs typeface="+mn-cs"/>
            </a:endParaRPr>
          </a:p>
        </p:txBody>
      </p:sp>
      <p:graphicFrame>
        <p:nvGraphicFramePr>
          <p:cNvPr id="34819" name="Object 38"/>
          <p:cNvGraphicFramePr>
            <a:graphicFrameLocks noChangeAspect="1"/>
          </p:cNvGraphicFramePr>
          <p:nvPr>
            <p:extLst>
              <p:ext uri="{D42A27DB-BD31-4B8C-83A1-F6EECF244321}">
                <p14:modId xmlns:p14="http://schemas.microsoft.com/office/powerpoint/2010/main" val="1309112305"/>
              </p:ext>
            </p:extLst>
          </p:nvPr>
        </p:nvGraphicFramePr>
        <p:xfrm>
          <a:off x="1066800" y="2151063"/>
          <a:ext cx="6981825" cy="3406775"/>
        </p:xfrm>
        <a:graphic>
          <a:graphicData uri="http://schemas.openxmlformats.org/presentationml/2006/ole">
            <mc:AlternateContent xmlns:mc="http://schemas.openxmlformats.org/markup-compatibility/2006">
              <mc:Choice xmlns:v="urn:schemas-microsoft-com:vml" Requires="v">
                <p:oleObj spid="_x0000_s35117" name="Çizelge" r:id="rId3" imgW="6981751" imgH="3410071" progId="MSGraph.Chart.8">
                  <p:embed followColorScheme="full"/>
                </p:oleObj>
              </mc:Choice>
              <mc:Fallback>
                <p:oleObj name="Çizelge" r:id="rId3" imgW="6981751" imgH="3410071" progId="MSGraph.Chart.8">
                  <p:embed followColorScheme="full"/>
                  <p:pic>
                    <p:nvPicPr>
                      <p:cNvPr id="0" name="Object 38"/>
                      <p:cNvPicPr>
                        <a:picLocks noChangeAspect="1" noChangeArrowheads="1"/>
                      </p:cNvPicPr>
                      <p:nvPr/>
                    </p:nvPicPr>
                    <p:blipFill>
                      <a:blip r:embed="rId4"/>
                      <a:srcRect/>
                      <a:stretch>
                        <a:fillRect/>
                      </a:stretch>
                    </p:blipFill>
                    <p:spPr bwMode="auto">
                      <a:xfrm>
                        <a:off x="1066800" y="2151063"/>
                        <a:ext cx="6981825" cy="340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4820" name="Text Box 29"/>
          <p:cNvSpPr txBox="1">
            <a:spLocks noChangeArrowheads="1"/>
          </p:cNvSpPr>
          <p:nvPr/>
        </p:nvSpPr>
        <p:spPr bwMode="auto">
          <a:xfrm>
            <a:off x="885825" y="5715000"/>
            <a:ext cx="69818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grafikte; </a:t>
            </a:r>
            <a:r>
              <a:rPr lang="tr-TR" sz="1000" dirty="0" smtClean="0"/>
              <a:t>Ocak </a:t>
            </a:r>
            <a:r>
              <a:rPr lang="tr-TR" sz="1000" dirty="0"/>
              <a:t>-</a:t>
            </a:r>
            <a:r>
              <a:rPr lang="tr-TR" sz="1000" dirty="0" smtClean="0"/>
              <a:t> Mart döneminde </a:t>
            </a:r>
            <a:r>
              <a:rPr lang="tr-TR" sz="1000" dirty="0"/>
              <a:t>ihracatta; </a:t>
            </a:r>
            <a:r>
              <a:rPr lang="tr-TR" sz="1000" b="1" i="1" u="sng" dirty="0"/>
              <a:t>tamamen kaybettiği pazar olduğunu belirten</a:t>
            </a:r>
            <a:r>
              <a:rPr lang="tr-TR" sz="1000" dirty="0"/>
              <a:t> firmaların oranı firmaların ihracat büyüklükleri </a:t>
            </a:r>
            <a:r>
              <a:rPr lang="tr-TR" sz="1000" dirty="0" err="1"/>
              <a:t>kırılımında</a:t>
            </a:r>
            <a:r>
              <a:rPr lang="tr-TR" sz="1000" dirty="0"/>
              <a:t> sunulmaktadır. </a:t>
            </a:r>
          </a:p>
          <a:p>
            <a:pPr algn="just" eaLnBrk="1" hangingPunct="1"/>
            <a:endParaRPr lang="tr-TR" sz="1000" dirty="0"/>
          </a:p>
        </p:txBody>
      </p:sp>
      <p:sp>
        <p:nvSpPr>
          <p:cNvPr id="9"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34822"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Ocak - Mart döneminde </a:t>
            </a:r>
            <a:r>
              <a:rPr lang="tr-TR" sz="1400" i="1" dirty="0"/>
              <a:t>ihracatta; tamamen kaybettiğiniz pazar oldu mu?</a:t>
            </a:r>
          </a:p>
        </p:txBody>
      </p:sp>
      <p:sp>
        <p:nvSpPr>
          <p:cNvPr id="11" name="Text Box 5"/>
          <p:cNvSpPr txBox="1">
            <a:spLocks noChangeArrowheads="1"/>
          </p:cNvSpPr>
          <p:nvPr/>
        </p:nvSpPr>
        <p:spPr bwMode="auto">
          <a:xfrm>
            <a:off x="755650" y="909638"/>
            <a:ext cx="8352854"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Yılın İlk Çeyreğinde </a:t>
            </a:r>
            <a:r>
              <a:rPr lang="tr-TR" sz="2000" b="1" dirty="0">
                <a:effectLst>
                  <a:outerShdw blurRad="38100" dist="38100" dir="2700000" algn="tl">
                    <a:srgbClr val="C0C0C0"/>
                  </a:outerShdw>
                </a:effectLst>
              </a:rPr>
              <a:t>İhracatta Mevcut Pazar Değerlendirmesi</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7394" name="Text Box 2050"/>
          <p:cNvSpPr txBox="1">
            <a:spLocks noChangeArrowheads="1"/>
          </p:cNvSpPr>
          <p:nvPr/>
        </p:nvSpPr>
        <p:spPr bwMode="auto">
          <a:xfrm>
            <a:off x="684213" y="2860675"/>
            <a:ext cx="5603875" cy="1098550"/>
          </a:xfrm>
          <a:prstGeom prst="rect">
            <a:avLst/>
          </a:prstGeom>
          <a:noFill/>
          <a:ln>
            <a:noFill/>
          </a:ln>
          <a:effectLst/>
          <a:extLst/>
        </p:spPr>
        <p:txBody>
          <a:bodyPr wrap="none">
            <a:spAutoFit/>
          </a:bodyPr>
          <a:lstStyle/>
          <a:p>
            <a:pPr>
              <a:defRPr/>
            </a:pPr>
            <a:r>
              <a:rPr lang="tr-TR" sz="6600" b="1">
                <a:solidFill>
                  <a:schemeClr val="accent2"/>
                </a:solidFill>
                <a:effectLst>
                  <a:outerShdw blurRad="38100" dist="38100" dir="2700000" algn="tl">
                    <a:srgbClr val="C0C0C0"/>
                  </a:outerShdw>
                </a:effectLst>
                <a:cs typeface="+mn-cs"/>
              </a:rPr>
              <a:t>Genel</a:t>
            </a:r>
            <a:r>
              <a:rPr lang="tr-TR" sz="6600" b="1">
                <a:solidFill>
                  <a:srgbClr val="5F5F5F"/>
                </a:solidFill>
                <a:effectLst>
                  <a:outerShdw blurRad="38100" dist="38100" dir="2700000" algn="tl">
                    <a:srgbClr val="C0C0C0"/>
                  </a:outerShdw>
                </a:effectLst>
                <a:cs typeface="+mn-cs"/>
              </a:rPr>
              <a:t> Bilgiler</a:t>
            </a:r>
            <a:endParaRPr lang="en-US" sz="6600" b="1">
              <a:solidFill>
                <a:schemeClr val="accent2"/>
              </a:solidFill>
              <a:effectLst>
                <a:outerShdw blurRad="38100" dist="38100" dir="2700000" algn="tl">
                  <a:srgbClr val="C0C0C0"/>
                </a:outerShdw>
              </a:effectLst>
              <a:cs typeface="+mn-cs"/>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Text Box 29"/>
          <p:cNvSpPr txBox="1">
            <a:spLocks noChangeArrowheads="1"/>
          </p:cNvSpPr>
          <p:nvPr/>
        </p:nvSpPr>
        <p:spPr bwMode="auto">
          <a:xfrm>
            <a:off x="1601484" y="1773237"/>
            <a:ext cx="5745832" cy="276999"/>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txBody>
          <a:bodyPr wrap="square">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ctr" eaLnBrk="1" hangingPunct="1"/>
            <a:r>
              <a:rPr lang="tr-TR" sz="1200" b="1" dirty="0"/>
              <a:t>Mevcut Pazarlarda Yeni Müşterilerden Sipariş Alma Oranlarındaki Değişim </a:t>
            </a:r>
          </a:p>
        </p:txBody>
      </p:sp>
      <p:graphicFrame>
        <p:nvGraphicFramePr>
          <p:cNvPr id="35846" name="Object 67"/>
          <p:cNvGraphicFramePr>
            <a:graphicFrameLocks noChangeAspect="1"/>
          </p:cNvGraphicFramePr>
          <p:nvPr>
            <p:extLst>
              <p:ext uri="{D42A27DB-BD31-4B8C-83A1-F6EECF244321}">
                <p14:modId xmlns:p14="http://schemas.microsoft.com/office/powerpoint/2010/main" val="810102524"/>
              </p:ext>
            </p:extLst>
          </p:nvPr>
        </p:nvGraphicFramePr>
        <p:xfrm>
          <a:off x="534988" y="2130425"/>
          <a:ext cx="7292975" cy="4325938"/>
        </p:xfrm>
        <a:graphic>
          <a:graphicData uri="http://schemas.openxmlformats.org/presentationml/2006/ole">
            <mc:AlternateContent xmlns:mc="http://schemas.openxmlformats.org/markup-compatibility/2006">
              <mc:Choice xmlns:v="urn:schemas-microsoft-com:vml" Requires="v">
                <p:oleObj spid="_x0000_s36325" name="Çizelge" r:id="rId3" imgW="7324846" imgH="4343501" progId="MSGraph.Chart.8">
                  <p:embed followColorScheme="full"/>
                </p:oleObj>
              </mc:Choice>
              <mc:Fallback>
                <p:oleObj name="Çizelge" r:id="rId3" imgW="7324846" imgH="4343501" progId="MSGraph.Chart.8">
                  <p:embed followColorScheme="full"/>
                  <p:pic>
                    <p:nvPicPr>
                      <p:cNvPr id="0" name="Object 67"/>
                      <p:cNvPicPr>
                        <a:picLocks noChangeAspect="1" noChangeArrowheads="1"/>
                      </p:cNvPicPr>
                      <p:nvPr/>
                    </p:nvPicPr>
                    <p:blipFill>
                      <a:blip r:embed="rId4"/>
                      <a:srcRect/>
                      <a:stretch>
                        <a:fillRect/>
                      </a:stretch>
                    </p:blipFill>
                    <p:spPr bwMode="auto">
                      <a:xfrm>
                        <a:off x="534988" y="2130425"/>
                        <a:ext cx="7292975" cy="4325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a:effectLst>
                  <a:outerShdw blurRad="38100" dist="38100" dir="2700000" algn="tl">
                    <a:srgbClr val="C0C0C0"/>
                  </a:outerShdw>
                </a:effectLst>
              </a:rPr>
              <a:t>İhracatta Mevcut Pazar Potansiyelindeki Değişim</a:t>
            </a:r>
            <a:endParaRPr lang="en-US" sz="2000" b="1" dirty="0">
              <a:effectLst>
                <a:outerShdw blurRad="38100" dist="38100" dir="2700000" algn="tl">
                  <a:srgbClr val="C0C0C0"/>
                </a:outerShdw>
              </a:effectLst>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9"/>
          <p:cNvSpPr txBox="1">
            <a:spLocks noChangeArrowheads="1"/>
          </p:cNvSpPr>
          <p:nvPr/>
        </p:nvSpPr>
        <p:spPr bwMode="auto">
          <a:xfrm>
            <a:off x="2123728" y="1773238"/>
            <a:ext cx="4032498"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ctr" eaLnBrk="1" hangingPunct="1"/>
            <a:r>
              <a:rPr lang="tr-TR" sz="1200" b="1" dirty="0"/>
              <a:t>Mevcut Kaybedilen Pazar Oranlarındaki Değişim </a:t>
            </a:r>
          </a:p>
        </p:txBody>
      </p:sp>
      <p:graphicFrame>
        <p:nvGraphicFramePr>
          <p:cNvPr id="3" name="Object 68"/>
          <p:cNvGraphicFramePr>
            <a:graphicFrameLocks noChangeAspect="1"/>
          </p:cNvGraphicFramePr>
          <p:nvPr>
            <p:extLst>
              <p:ext uri="{D42A27DB-BD31-4B8C-83A1-F6EECF244321}">
                <p14:modId xmlns:p14="http://schemas.microsoft.com/office/powerpoint/2010/main" val="2480297307"/>
              </p:ext>
            </p:extLst>
          </p:nvPr>
        </p:nvGraphicFramePr>
        <p:xfrm>
          <a:off x="758825" y="2174875"/>
          <a:ext cx="7448550" cy="4225925"/>
        </p:xfrm>
        <a:graphic>
          <a:graphicData uri="http://schemas.openxmlformats.org/presentationml/2006/ole">
            <mc:AlternateContent xmlns:mc="http://schemas.openxmlformats.org/markup-compatibility/2006">
              <mc:Choice xmlns:v="urn:schemas-microsoft-com:vml" Requires="v">
                <p:oleObj spid="_x0000_s92270" name="Çizelge" r:id="rId3" imgW="7486540" imgH="4248215" progId="MSGraph.Chart.8">
                  <p:embed followColorScheme="full"/>
                </p:oleObj>
              </mc:Choice>
              <mc:Fallback>
                <p:oleObj name="Çizelge" r:id="rId3" imgW="7486540" imgH="4248215" progId="MSGraph.Chart.8">
                  <p:embed followColorScheme="full"/>
                  <p:pic>
                    <p:nvPicPr>
                      <p:cNvPr id="0" name=""/>
                      <p:cNvPicPr>
                        <a:picLocks noChangeAspect="1" noChangeArrowheads="1"/>
                      </p:cNvPicPr>
                      <p:nvPr/>
                    </p:nvPicPr>
                    <p:blipFill>
                      <a:blip r:embed="rId4"/>
                      <a:srcRect/>
                      <a:stretch>
                        <a:fillRect/>
                      </a:stretch>
                    </p:blipFill>
                    <p:spPr bwMode="auto">
                      <a:xfrm>
                        <a:off x="758825" y="2174875"/>
                        <a:ext cx="7448550" cy="422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a:effectLst>
                  <a:outerShdw blurRad="38100" dist="38100" dir="2700000" algn="tl">
                    <a:srgbClr val="C0C0C0"/>
                  </a:outerShdw>
                </a:effectLst>
              </a:rPr>
              <a:t>İhracatta Mevcut Pazar Potansiyelindeki Değişim</a:t>
            </a:r>
            <a:endParaRPr lang="en-US" sz="2000" b="1" dirty="0">
              <a:effectLst>
                <a:outerShdw blurRad="38100" dist="38100" dir="2700000" algn="tl">
                  <a:srgbClr val="C0C0C0"/>
                </a:outerShdw>
              </a:effectLst>
            </a:endParaRPr>
          </a:p>
        </p:txBody>
      </p:sp>
    </p:spTree>
    <p:extLst>
      <p:ext uri="{BB962C8B-B14F-4D97-AF65-F5344CB8AC3E}">
        <p14:creationId xmlns:p14="http://schemas.microsoft.com/office/powerpoint/2010/main" val="44690585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507</a:t>
            </a:r>
            <a:endParaRPr lang="tr-TR" sz="1200" b="1" dirty="0">
              <a:cs typeface="+mn-cs"/>
            </a:endParaRPr>
          </a:p>
        </p:txBody>
      </p:sp>
      <p:sp>
        <p:nvSpPr>
          <p:cNvPr id="36867" name="Text Box 29"/>
          <p:cNvSpPr txBox="1">
            <a:spLocks noChangeArrowheads="1"/>
          </p:cNvSpPr>
          <p:nvPr/>
        </p:nvSpPr>
        <p:spPr bwMode="auto">
          <a:xfrm>
            <a:off x="914400" y="5715000"/>
            <a:ext cx="6981825"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grafikte; </a:t>
            </a:r>
            <a:r>
              <a:rPr lang="tr-TR" sz="1000" dirty="0" smtClean="0"/>
              <a:t>Ocak - Mart döneminde </a:t>
            </a:r>
            <a:r>
              <a:rPr lang="tr-TR" sz="1000" dirty="0"/>
              <a:t>elde edilen cironun ihracat ve iç piyasadan elde edilme oranı firmaların ihracat büyüklükleri </a:t>
            </a:r>
            <a:r>
              <a:rPr lang="tr-TR" sz="1000" dirty="0" err="1"/>
              <a:t>kırılımında</a:t>
            </a:r>
            <a:r>
              <a:rPr lang="tr-TR" sz="1000" dirty="0"/>
              <a:t> sunulmaktadır. </a:t>
            </a:r>
          </a:p>
          <a:p>
            <a:pPr algn="just" eaLnBrk="1" hangingPunct="1"/>
            <a:endParaRPr lang="tr-TR" sz="1000" dirty="0"/>
          </a:p>
        </p:txBody>
      </p:sp>
      <p:graphicFrame>
        <p:nvGraphicFramePr>
          <p:cNvPr id="36868" name="Object 37"/>
          <p:cNvGraphicFramePr>
            <a:graphicFrameLocks noChangeAspect="1"/>
          </p:cNvGraphicFramePr>
          <p:nvPr>
            <p:extLst>
              <p:ext uri="{D42A27DB-BD31-4B8C-83A1-F6EECF244321}">
                <p14:modId xmlns:p14="http://schemas.microsoft.com/office/powerpoint/2010/main" val="3094987712"/>
              </p:ext>
            </p:extLst>
          </p:nvPr>
        </p:nvGraphicFramePr>
        <p:xfrm>
          <a:off x="501650" y="2178050"/>
          <a:ext cx="7742238" cy="3554413"/>
        </p:xfrm>
        <a:graphic>
          <a:graphicData uri="http://schemas.openxmlformats.org/presentationml/2006/ole">
            <mc:AlternateContent xmlns:mc="http://schemas.openxmlformats.org/markup-compatibility/2006">
              <mc:Choice xmlns:v="urn:schemas-microsoft-com:vml" Requires="v">
                <p:oleObj spid="_x0000_s37165" name="Çizelge" r:id="rId3" imgW="8124950" imgH="3990968" progId="MSGraph.Chart.8">
                  <p:embed followColorScheme="full"/>
                </p:oleObj>
              </mc:Choice>
              <mc:Fallback>
                <p:oleObj name="Çizelge" r:id="rId3" imgW="8124950" imgH="3990968" progId="MSGraph.Chart.8">
                  <p:embed followColorScheme="full"/>
                  <p:pic>
                    <p:nvPicPr>
                      <p:cNvPr id="0" name="Object 37"/>
                      <p:cNvPicPr>
                        <a:picLocks noChangeAspect="1" noChangeArrowheads="1"/>
                      </p:cNvPicPr>
                      <p:nvPr/>
                    </p:nvPicPr>
                    <p:blipFill>
                      <a:blip r:embed="rId4"/>
                      <a:srcRect/>
                      <a:stretch>
                        <a:fillRect/>
                      </a:stretch>
                    </p:blipFill>
                    <p:spPr bwMode="auto">
                      <a:xfrm>
                        <a:off x="501650" y="2178050"/>
                        <a:ext cx="7742238" cy="355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36870"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Ocak - Mart 2012 cirosunun </a:t>
            </a:r>
            <a:r>
              <a:rPr lang="tr-TR" sz="1400" i="1" dirty="0"/>
              <a:t>ne kadarı ihracat ne kadarı ise iç piyasa satışlarından elde edilmiştir?</a:t>
            </a:r>
          </a:p>
        </p:txBody>
      </p:sp>
      <p:sp>
        <p:nvSpPr>
          <p:cNvPr id="10"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Yılın İlk Çeyreğinde </a:t>
            </a:r>
            <a:r>
              <a:rPr lang="tr-TR" sz="2000" b="1" dirty="0">
                <a:effectLst>
                  <a:outerShdw blurRad="38100" dist="38100" dir="2700000" algn="tl">
                    <a:srgbClr val="C0C0C0"/>
                  </a:outerShdw>
                </a:effectLst>
              </a:rPr>
              <a:t>Cironun Pazara Göre Dağılımı</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890" name="Object 7"/>
          <p:cNvGraphicFramePr>
            <a:graphicFrameLocks noChangeAspect="1"/>
          </p:cNvGraphicFramePr>
          <p:nvPr>
            <p:extLst>
              <p:ext uri="{D42A27DB-BD31-4B8C-83A1-F6EECF244321}">
                <p14:modId xmlns:p14="http://schemas.microsoft.com/office/powerpoint/2010/main" val="2337230118"/>
              </p:ext>
            </p:extLst>
          </p:nvPr>
        </p:nvGraphicFramePr>
        <p:xfrm>
          <a:off x="177800" y="1881188"/>
          <a:ext cx="8678863" cy="3779837"/>
        </p:xfrm>
        <a:graphic>
          <a:graphicData uri="http://schemas.openxmlformats.org/presentationml/2006/ole">
            <mc:AlternateContent xmlns:mc="http://schemas.openxmlformats.org/markup-compatibility/2006">
              <mc:Choice xmlns:v="urn:schemas-microsoft-com:vml" Requires="v">
                <p:oleObj spid="_x0000_s38188" name="Çizelge" r:id="rId3" imgW="9191757" imgH="4010133" progId="MSGraph.Chart.8">
                  <p:embed followColorScheme="full"/>
                </p:oleObj>
              </mc:Choice>
              <mc:Fallback>
                <p:oleObj name="Çizelge" r:id="rId3" imgW="9191757" imgH="4010133" progId="MSGraph.Chart.8">
                  <p:embed followColorScheme="full"/>
                  <p:pic>
                    <p:nvPicPr>
                      <p:cNvPr id="0" name="Object 7"/>
                      <p:cNvPicPr>
                        <a:picLocks noChangeAspect="1" noChangeArrowheads="1"/>
                      </p:cNvPicPr>
                      <p:nvPr/>
                    </p:nvPicPr>
                    <p:blipFill>
                      <a:blip r:embed="rId4"/>
                      <a:srcRect/>
                      <a:stretch>
                        <a:fillRect/>
                      </a:stretch>
                    </p:blipFill>
                    <p:spPr bwMode="auto">
                      <a:xfrm>
                        <a:off x="177800" y="1881188"/>
                        <a:ext cx="8678863" cy="3779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7891" name="Text Box 29"/>
          <p:cNvSpPr txBox="1">
            <a:spLocks noChangeArrowheads="1"/>
          </p:cNvSpPr>
          <p:nvPr/>
        </p:nvSpPr>
        <p:spPr bwMode="auto">
          <a:xfrm>
            <a:off x="755650" y="5715000"/>
            <a:ext cx="69818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grafikte; </a:t>
            </a:r>
            <a:r>
              <a:rPr lang="tr-TR" sz="1000" dirty="0" smtClean="0"/>
              <a:t>Ocak </a:t>
            </a:r>
            <a:r>
              <a:rPr lang="tr-TR" sz="1000" dirty="0"/>
              <a:t>-</a:t>
            </a:r>
            <a:r>
              <a:rPr lang="tr-TR" sz="1000" dirty="0" smtClean="0"/>
              <a:t> Mart dönemindeki cironun </a:t>
            </a:r>
            <a:r>
              <a:rPr lang="tr-TR" sz="1000" dirty="0"/>
              <a:t>ihracat ve iç piyasadan elde edilme oranı </a:t>
            </a:r>
            <a:r>
              <a:rPr lang="tr-TR" sz="1000" dirty="0" err="1"/>
              <a:t>sektörel</a:t>
            </a:r>
            <a:r>
              <a:rPr lang="tr-TR" sz="1000" dirty="0"/>
              <a:t> </a:t>
            </a:r>
            <a:r>
              <a:rPr lang="tr-TR" sz="1000" dirty="0" err="1"/>
              <a:t>kırılımda</a:t>
            </a:r>
            <a:r>
              <a:rPr lang="tr-TR" sz="1000" dirty="0"/>
              <a:t> sunulmaktadır. Ciroda iç piyasa satışları oranının en yüksek olduğu sektörler olarak </a:t>
            </a:r>
            <a:r>
              <a:rPr lang="tr-TR" sz="1000" dirty="0" smtClean="0"/>
              <a:t>kimyevi maddeler ile  ağaç </a:t>
            </a:r>
            <a:r>
              <a:rPr lang="tr-TR" sz="1000" dirty="0"/>
              <a:t>orman </a:t>
            </a:r>
            <a:r>
              <a:rPr lang="tr-TR" sz="1000" dirty="0" smtClean="0"/>
              <a:t>ürünleri</a:t>
            </a:r>
            <a:r>
              <a:rPr lang="tr-TR" sz="1000" dirty="0"/>
              <a:t> </a:t>
            </a:r>
            <a:r>
              <a:rPr lang="tr-TR" sz="1000" dirty="0" smtClean="0"/>
              <a:t>sektörleri </a:t>
            </a:r>
            <a:r>
              <a:rPr lang="tr-TR" sz="1000" dirty="0"/>
              <a:t>ön plana çıkmaktadır.</a:t>
            </a:r>
          </a:p>
          <a:p>
            <a:pPr algn="just" eaLnBrk="1" hangingPunct="1"/>
            <a:endParaRPr lang="tr-TR" sz="1000" dirty="0"/>
          </a:p>
        </p:txBody>
      </p:sp>
      <p:sp>
        <p:nvSpPr>
          <p:cNvPr id="7"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507</a:t>
            </a:r>
            <a:endParaRPr lang="tr-TR" sz="1200" b="1" dirty="0">
              <a:cs typeface="+mn-cs"/>
            </a:endParaRPr>
          </a:p>
        </p:txBody>
      </p:sp>
      <p:sp>
        <p:nvSpPr>
          <p:cNvPr id="6"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Yılın İlk Çeyreğinde </a:t>
            </a:r>
            <a:r>
              <a:rPr lang="tr-TR" sz="2000" b="1" dirty="0">
                <a:effectLst>
                  <a:outerShdw blurRad="38100" dist="38100" dir="2700000" algn="tl">
                    <a:srgbClr val="C0C0C0"/>
                  </a:outerShdw>
                </a:effectLst>
              </a:rPr>
              <a:t>Cironun Pazara Göre Dağılımı</a:t>
            </a:r>
            <a:endParaRPr lang="en-US" sz="2000" b="1" dirty="0">
              <a:effectLst>
                <a:outerShdw blurRad="38100" dist="38100" dir="2700000" algn="tl">
                  <a:srgbClr val="C0C0C0"/>
                </a:outerShdw>
              </a:effectLst>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sne 1"/>
          <p:cNvGraphicFramePr>
            <a:graphicFrameLocks noChangeAspect="1"/>
          </p:cNvGraphicFramePr>
          <p:nvPr>
            <p:extLst>
              <p:ext uri="{D42A27DB-BD31-4B8C-83A1-F6EECF244321}">
                <p14:modId xmlns:p14="http://schemas.microsoft.com/office/powerpoint/2010/main" val="2614503220"/>
              </p:ext>
            </p:extLst>
          </p:nvPr>
        </p:nvGraphicFramePr>
        <p:xfrm>
          <a:off x="-38100" y="1809750"/>
          <a:ext cx="9182100" cy="4572000"/>
        </p:xfrm>
        <a:graphic>
          <a:graphicData uri="http://schemas.openxmlformats.org/presentationml/2006/ole">
            <mc:AlternateContent xmlns:mc="http://schemas.openxmlformats.org/markup-compatibility/2006">
              <mc:Choice xmlns:v="urn:schemas-microsoft-com:vml" Requires="v">
                <p:oleObj spid="_x0000_s81073" name="Çizelge" r:id="rId3" imgW="9182039" imgH="4572135" progId="MSGraph.Chart.8">
                  <p:embed followColorScheme="full"/>
                </p:oleObj>
              </mc:Choice>
              <mc:Fallback>
                <p:oleObj name="Çizelge" r:id="rId3" imgW="9182039" imgH="4572135" progId="MSGraph.Chart.8">
                  <p:embed followColorScheme="full"/>
                  <p:pic>
                    <p:nvPicPr>
                      <p:cNvPr id="0" name="Nesne 1"/>
                      <p:cNvPicPr>
                        <a:picLocks noChangeAspect="1" noChangeArrowheads="1"/>
                      </p:cNvPicPr>
                      <p:nvPr/>
                    </p:nvPicPr>
                    <p:blipFill>
                      <a:blip r:embed="rId4"/>
                      <a:srcRect/>
                      <a:stretch>
                        <a:fillRect/>
                      </a:stretch>
                    </p:blipFill>
                    <p:spPr bwMode="auto">
                      <a:xfrm>
                        <a:off x="-38100" y="1809750"/>
                        <a:ext cx="91821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507</a:t>
            </a:r>
            <a:endParaRPr lang="tr-TR" sz="1200" b="1" dirty="0">
              <a:cs typeface="+mn-cs"/>
            </a:endParaRPr>
          </a:p>
        </p:txBody>
      </p:sp>
      <p:sp>
        <p:nvSpPr>
          <p:cNvPr id="8"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36870" name="Text Box 8"/>
          <p:cNvSpPr txBox="1">
            <a:spLocks noChangeArrowheads="1"/>
          </p:cNvSpPr>
          <p:nvPr/>
        </p:nvSpPr>
        <p:spPr bwMode="auto">
          <a:xfrm>
            <a:off x="1476375" y="1412776"/>
            <a:ext cx="7358063" cy="4924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a:solidFill>
                  <a:srgbClr val="000000"/>
                </a:solidFill>
              </a:rPr>
              <a:t>Ocak-Mart döneminde, ihracat pazarlamasında aşağıdaki sorunlardan hangileri karşılaştınız? </a:t>
            </a:r>
          </a:p>
          <a:p>
            <a:pPr algn="just" eaLnBrk="1" hangingPunct="1"/>
            <a:r>
              <a:rPr lang="tr-TR" sz="1200" i="1" dirty="0">
                <a:solidFill>
                  <a:srgbClr val="000000"/>
                </a:solidFill>
              </a:rPr>
              <a:t>(Çok Cevap)</a:t>
            </a:r>
          </a:p>
        </p:txBody>
      </p:sp>
      <p:sp>
        <p:nvSpPr>
          <p:cNvPr id="10" name="Text Box 5"/>
          <p:cNvSpPr txBox="1">
            <a:spLocks noChangeArrowheads="1"/>
          </p:cNvSpPr>
          <p:nvPr/>
        </p:nvSpPr>
        <p:spPr bwMode="auto">
          <a:xfrm>
            <a:off x="755650" y="909638"/>
            <a:ext cx="7920806" cy="400110"/>
          </a:xfrm>
          <a:prstGeom prst="rect">
            <a:avLst/>
          </a:prstGeom>
          <a:noFill/>
          <a:ln>
            <a:noFill/>
          </a:ln>
          <a:effectLst/>
          <a:extLst/>
        </p:spPr>
        <p:txBody>
          <a:bodyPr wrap="square">
            <a:spAutoFit/>
          </a:bodyPr>
          <a:lstStyle/>
          <a:p>
            <a:pPr>
              <a:defRPr/>
            </a:pPr>
            <a:r>
              <a:rPr lang="tr-TR" sz="2000" b="1" dirty="0">
                <a:solidFill>
                  <a:srgbClr val="000000"/>
                </a:solidFill>
                <a:effectLst>
                  <a:outerShdw blurRad="38100" dist="38100" dir="2700000" algn="tl">
                    <a:srgbClr val="C0C0C0"/>
                  </a:outerShdw>
                </a:effectLst>
              </a:rPr>
              <a:t>Yılın İlk Çeyreğinde İhracat Pazarlamasında Karşılaşılan Sorunlar</a:t>
            </a:r>
            <a:endParaRPr lang="en-US" sz="2000" b="1" dirty="0">
              <a:solidFill>
                <a:srgbClr val="000000"/>
              </a:solidFill>
              <a:effectLst>
                <a:outerShdw blurRad="38100" dist="38100" dir="2700000" algn="tl">
                  <a:srgbClr val="C0C0C0"/>
                </a:outerShdw>
              </a:effectLst>
            </a:endParaRPr>
          </a:p>
        </p:txBody>
      </p:sp>
    </p:spTree>
    <p:extLst>
      <p:ext uri="{BB962C8B-B14F-4D97-AF65-F5344CB8AC3E}">
        <p14:creationId xmlns:p14="http://schemas.microsoft.com/office/powerpoint/2010/main" val="3833583821"/>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507</a:t>
            </a:r>
            <a:endParaRPr lang="tr-TR" sz="1200" b="1" dirty="0">
              <a:cs typeface="+mn-cs"/>
            </a:endParaRPr>
          </a:p>
        </p:txBody>
      </p:sp>
      <p:graphicFrame>
        <p:nvGraphicFramePr>
          <p:cNvPr id="38915" name="Object 69"/>
          <p:cNvGraphicFramePr>
            <a:graphicFrameLocks noChangeAspect="1"/>
          </p:cNvGraphicFramePr>
          <p:nvPr>
            <p:extLst>
              <p:ext uri="{D42A27DB-BD31-4B8C-83A1-F6EECF244321}">
                <p14:modId xmlns:p14="http://schemas.microsoft.com/office/powerpoint/2010/main" val="3197120245"/>
              </p:ext>
            </p:extLst>
          </p:nvPr>
        </p:nvGraphicFramePr>
        <p:xfrm>
          <a:off x="800099" y="2800717"/>
          <a:ext cx="6981825" cy="3406775"/>
        </p:xfrm>
        <a:graphic>
          <a:graphicData uri="http://schemas.openxmlformats.org/presentationml/2006/ole">
            <mc:AlternateContent xmlns:mc="http://schemas.openxmlformats.org/markup-compatibility/2006">
              <mc:Choice xmlns:v="urn:schemas-microsoft-com:vml" Requires="v">
                <p:oleObj spid="_x0000_s39507" name="Çizelge" r:id="rId3" imgW="6981751" imgH="3410071" progId="MSGraph.Chart.8">
                  <p:embed followColorScheme="full"/>
                </p:oleObj>
              </mc:Choice>
              <mc:Fallback>
                <p:oleObj name="Çizelge" r:id="rId3" imgW="6981751" imgH="3410071" progId="MSGraph.Chart.8">
                  <p:embed followColorScheme="full"/>
                  <p:pic>
                    <p:nvPicPr>
                      <p:cNvPr id="0" name="Object 69"/>
                      <p:cNvPicPr>
                        <a:picLocks noChangeAspect="1" noChangeArrowheads="1"/>
                      </p:cNvPicPr>
                      <p:nvPr/>
                    </p:nvPicPr>
                    <p:blipFill>
                      <a:blip r:embed="rId4"/>
                      <a:srcRect/>
                      <a:stretch>
                        <a:fillRect/>
                      </a:stretch>
                    </p:blipFill>
                    <p:spPr bwMode="auto">
                      <a:xfrm>
                        <a:off x="800099" y="2800717"/>
                        <a:ext cx="6981825" cy="340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8916" name="Text Box 29"/>
          <p:cNvSpPr txBox="1">
            <a:spLocks noChangeArrowheads="1"/>
          </p:cNvSpPr>
          <p:nvPr/>
        </p:nvSpPr>
        <p:spPr bwMode="auto">
          <a:xfrm>
            <a:off x="914400" y="6119813"/>
            <a:ext cx="67532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grafikte;  </a:t>
            </a:r>
            <a:r>
              <a:rPr lang="tr-TR" sz="1000" dirty="0" smtClean="0"/>
              <a:t>Ocak </a:t>
            </a:r>
            <a:r>
              <a:rPr lang="tr-TR" sz="1000" dirty="0"/>
              <a:t>-</a:t>
            </a:r>
            <a:r>
              <a:rPr lang="tr-TR" sz="1000" dirty="0" smtClean="0"/>
              <a:t> Mart döneminde </a:t>
            </a:r>
            <a:r>
              <a:rPr lang="tr-TR" sz="1000" b="1" i="1" u="sng" dirty="0"/>
              <a:t>dış finansman talebi olduğunu belirten</a:t>
            </a:r>
            <a:r>
              <a:rPr lang="tr-TR" sz="1000" dirty="0"/>
              <a:t> firmaların oranı firmaların ihracat büyüklükleri </a:t>
            </a:r>
            <a:r>
              <a:rPr lang="tr-TR" sz="1000" dirty="0" err="1"/>
              <a:t>kırılımında</a:t>
            </a:r>
            <a:r>
              <a:rPr lang="tr-TR" sz="1000" dirty="0"/>
              <a:t> sunulmaktadır. </a:t>
            </a:r>
          </a:p>
          <a:p>
            <a:pPr algn="just" eaLnBrk="1" hangingPunct="1"/>
            <a:endParaRPr lang="tr-TR" sz="1000" dirty="0"/>
          </a:p>
        </p:txBody>
      </p:sp>
      <p:graphicFrame>
        <p:nvGraphicFramePr>
          <p:cNvPr id="38917" name="Object 70"/>
          <p:cNvGraphicFramePr>
            <a:graphicFrameLocks noChangeAspect="1"/>
          </p:cNvGraphicFramePr>
          <p:nvPr>
            <p:extLst>
              <p:ext uri="{D42A27DB-BD31-4B8C-83A1-F6EECF244321}">
                <p14:modId xmlns:p14="http://schemas.microsoft.com/office/powerpoint/2010/main" val="2960149514"/>
              </p:ext>
            </p:extLst>
          </p:nvPr>
        </p:nvGraphicFramePr>
        <p:xfrm>
          <a:off x="3981450" y="1839913"/>
          <a:ext cx="4783138" cy="2532062"/>
        </p:xfrm>
        <a:graphic>
          <a:graphicData uri="http://schemas.openxmlformats.org/presentationml/2006/ole">
            <mc:AlternateContent xmlns:mc="http://schemas.openxmlformats.org/markup-compatibility/2006">
              <mc:Choice xmlns:v="urn:schemas-microsoft-com:vml" Requires="v">
                <p:oleObj spid="_x0000_s39508" name="Çizelge" r:id="rId5" imgW="4810076" imgH="2543044" progId="MSGraph.Chart.8">
                  <p:embed followColorScheme="full"/>
                </p:oleObj>
              </mc:Choice>
              <mc:Fallback>
                <p:oleObj name="Çizelge" r:id="rId5" imgW="4810076" imgH="2543044" progId="MSGraph.Chart.8">
                  <p:embed followColorScheme="full"/>
                  <p:pic>
                    <p:nvPicPr>
                      <p:cNvPr id="0" name="Object 70"/>
                      <p:cNvPicPr>
                        <a:picLocks noChangeAspect="1" noChangeArrowheads="1"/>
                      </p:cNvPicPr>
                      <p:nvPr/>
                    </p:nvPicPr>
                    <p:blipFill>
                      <a:blip r:embed="rId6"/>
                      <a:srcRect/>
                      <a:stretch>
                        <a:fillRect/>
                      </a:stretch>
                    </p:blipFill>
                    <p:spPr bwMode="auto">
                      <a:xfrm>
                        <a:off x="3981450" y="1839913"/>
                        <a:ext cx="4783138" cy="2532062"/>
                      </a:xfrm>
                      <a:prstGeom prst="rect">
                        <a:avLst/>
                      </a:prstGeom>
                      <a:noFill/>
                      <a:ln w="9525">
                        <a:noFill/>
                        <a:miter lim="800000"/>
                        <a:headEnd/>
                        <a:tailEnd/>
                      </a:ln>
                      <a:extLst/>
                    </p:spPr>
                  </p:pic>
                </p:oleObj>
              </mc:Fallback>
            </mc:AlternateContent>
          </a:graphicData>
        </a:graphic>
      </p:graphicFrame>
      <p:sp>
        <p:nvSpPr>
          <p:cNvPr id="9"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38919"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Ocak - Mart döneminde</a:t>
            </a:r>
            <a:r>
              <a:rPr lang="tr-TR" sz="1400" i="1" dirty="0"/>
              <a:t>, dış finansman talebiniz oldu mu?</a:t>
            </a:r>
          </a:p>
        </p:txBody>
      </p:sp>
      <p:sp>
        <p:nvSpPr>
          <p:cNvPr id="11"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Yılın İlk Çeyreğinde </a:t>
            </a:r>
            <a:r>
              <a:rPr lang="tr-TR" sz="2000" b="1" dirty="0">
                <a:effectLst>
                  <a:outerShdw blurRad="38100" dist="38100" dir="2700000" algn="tl">
                    <a:srgbClr val="C0C0C0"/>
                  </a:outerShdw>
                </a:effectLst>
              </a:rPr>
              <a:t>Dış Finansman Talebi</a:t>
            </a:r>
          </a:p>
        </p:txBody>
      </p:sp>
      <p:sp>
        <p:nvSpPr>
          <p:cNvPr id="10" name="Dikdörtgen 9"/>
          <p:cNvSpPr/>
          <p:nvPr/>
        </p:nvSpPr>
        <p:spPr>
          <a:xfrm>
            <a:off x="4139952" y="1844675"/>
            <a:ext cx="4680520" cy="2304405"/>
          </a:xfrm>
          <a:prstGeom prst="rect">
            <a:avLst/>
          </a:prstGeom>
          <a:noFill/>
          <a:ln w="15875">
            <a:solidFill>
              <a:srgbClr val="FF0000"/>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2" name="Yuvarlatılmış Dikdörtgen 11"/>
          <p:cNvSpPr/>
          <p:nvPr/>
        </p:nvSpPr>
        <p:spPr>
          <a:xfrm>
            <a:off x="4716016" y="1844675"/>
            <a:ext cx="1272060" cy="576065"/>
          </a:xfrm>
          <a:prstGeom prst="roundRect">
            <a:avLst/>
          </a:prstGeom>
          <a:ln w="12700">
            <a:solidFill>
              <a:srgbClr val="FF0000"/>
            </a:solidFill>
            <a:prstDash val="sysDash"/>
          </a:ln>
        </p:spPr>
        <p:style>
          <a:lnRef idx="2">
            <a:schemeClr val="accent1"/>
          </a:lnRef>
          <a:fillRef idx="1">
            <a:schemeClr val="lt1"/>
          </a:fillRef>
          <a:effectRef idx="0">
            <a:schemeClr val="accent1"/>
          </a:effectRef>
          <a:fontRef idx="minor">
            <a:schemeClr val="dk1"/>
          </a:fontRef>
        </p:style>
        <p:txBody>
          <a:bodyPr rtlCol="0" anchor="ctr"/>
          <a:lstStyle/>
          <a:p>
            <a:pPr>
              <a:spcAft>
                <a:spcPts val="600"/>
              </a:spcAft>
            </a:pPr>
            <a:r>
              <a:rPr lang="tr-TR" sz="1200" b="1" dirty="0" smtClean="0">
                <a:solidFill>
                  <a:schemeClr val="tx1"/>
                </a:solidFill>
                <a:latin typeface="Palatino Linotype" pitchFamily="18" charset="0"/>
              </a:rPr>
              <a:t>2010 – 30,0%</a:t>
            </a:r>
          </a:p>
          <a:p>
            <a:pPr>
              <a:spcAft>
                <a:spcPts val="600"/>
              </a:spcAft>
            </a:pPr>
            <a:r>
              <a:rPr lang="tr-TR" sz="1200" b="1" dirty="0" smtClean="0">
                <a:solidFill>
                  <a:schemeClr val="tx1"/>
                </a:solidFill>
                <a:latin typeface="Palatino Linotype" pitchFamily="18" charset="0"/>
              </a:rPr>
              <a:t>2011</a:t>
            </a:r>
            <a:r>
              <a:rPr lang="tr-TR" sz="1200" b="1" dirty="0">
                <a:solidFill>
                  <a:schemeClr val="tx1"/>
                </a:solidFill>
                <a:latin typeface="Palatino Linotype" pitchFamily="18" charset="0"/>
              </a:rPr>
              <a:t> –</a:t>
            </a:r>
            <a:r>
              <a:rPr lang="tr-TR" sz="1200" b="1" dirty="0" smtClean="0">
                <a:solidFill>
                  <a:schemeClr val="tx1"/>
                </a:solidFill>
                <a:latin typeface="Palatino Linotype" pitchFamily="18" charset="0"/>
              </a:rPr>
              <a:t> 36,6%</a:t>
            </a:r>
            <a:endParaRPr lang="tr-TR" sz="1200" b="1" dirty="0">
              <a:solidFill>
                <a:schemeClr val="tx1"/>
              </a:solidFill>
              <a:latin typeface="Palatino Linotype" pitchFamily="18" charset="0"/>
            </a:endParaRPr>
          </a:p>
        </p:txBody>
      </p:sp>
      <p:sp>
        <p:nvSpPr>
          <p:cNvPr id="2" name="Yukarı Ok 1"/>
          <p:cNvSpPr/>
          <p:nvPr/>
        </p:nvSpPr>
        <p:spPr>
          <a:xfrm>
            <a:off x="5796136" y="2138310"/>
            <a:ext cx="72008" cy="178023"/>
          </a:xfrm>
          <a:prstGeom prst="upArrow">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9938" name="Object 38"/>
          <p:cNvGraphicFramePr>
            <a:graphicFrameLocks noChangeAspect="1"/>
          </p:cNvGraphicFramePr>
          <p:nvPr>
            <p:extLst>
              <p:ext uri="{D42A27DB-BD31-4B8C-83A1-F6EECF244321}">
                <p14:modId xmlns:p14="http://schemas.microsoft.com/office/powerpoint/2010/main" val="3949297549"/>
              </p:ext>
            </p:extLst>
          </p:nvPr>
        </p:nvGraphicFramePr>
        <p:xfrm>
          <a:off x="268288" y="1535113"/>
          <a:ext cx="8740775" cy="4325937"/>
        </p:xfrm>
        <a:graphic>
          <a:graphicData uri="http://schemas.openxmlformats.org/presentationml/2006/ole">
            <mc:AlternateContent xmlns:mc="http://schemas.openxmlformats.org/markup-compatibility/2006">
              <mc:Choice xmlns:v="urn:schemas-microsoft-com:vml" Requires="v">
                <p:oleObj spid="_x0000_s40237" name="Çizelge" r:id="rId3" imgW="8763091" imgH="4324336" progId="MSGraph.Chart.8">
                  <p:embed followColorScheme="full"/>
                </p:oleObj>
              </mc:Choice>
              <mc:Fallback>
                <p:oleObj name="Çizelge" r:id="rId3" imgW="8763091" imgH="4324336" progId="MSGraph.Chart.8">
                  <p:embed followColorScheme="full"/>
                  <p:pic>
                    <p:nvPicPr>
                      <p:cNvPr id="0" name="Object 38"/>
                      <p:cNvPicPr>
                        <a:picLocks noChangeAspect="1" noChangeArrowheads="1"/>
                      </p:cNvPicPr>
                      <p:nvPr/>
                    </p:nvPicPr>
                    <p:blipFill>
                      <a:blip r:embed="rId4"/>
                      <a:srcRect/>
                      <a:stretch>
                        <a:fillRect/>
                      </a:stretch>
                    </p:blipFill>
                    <p:spPr bwMode="auto">
                      <a:xfrm>
                        <a:off x="268288" y="1535113"/>
                        <a:ext cx="8740775" cy="4325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9939" name="Text Box 29"/>
          <p:cNvSpPr txBox="1">
            <a:spLocks noChangeArrowheads="1"/>
          </p:cNvSpPr>
          <p:nvPr/>
        </p:nvSpPr>
        <p:spPr bwMode="auto">
          <a:xfrm>
            <a:off x="942975" y="5775325"/>
            <a:ext cx="6981825"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Soru, </a:t>
            </a:r>
            <a:r>
              <a:rPr lang="tr-TR" sz="1000" dirty="0" smtClean="0"/>
              <a:t>Ocak - Mart döneminde </a:t>
            </a:r>
            <a:r>
              <a:rPr lang="tr-TR" sz="1000" dirty="0"/>
              <a:t>dış finansman talebi olduğunu belirten firmalara </a:t>
            </a:r>
            <a:r>
              <a:rPr lang="tr-TR" sz="1000" dirty="0" smtClean="0"/>
              <a:t>yöneltilmiştir. Firmaların %1,5’i ise taleplerine karşın dış finansman ihtiyaçlarının karşılanmadığını belirtmiştir. </a:t>
            </a:r>
            <a:endParaRPr lang="tr-TR" sz="1000" dirty="0"/>
          </a:p>
        </p:txBody>
      </p:sp>
      <p:sp>
        <p:nvSpPr>
          <p:cNvPr id="6" name="TextBox 5"/>
          <p:cNvSpPr txBox="1"/>
          <p:nvPr/>
        </p:nvSpPr>
        <p:spPr>
          <a:xfrm>
            <a:off x="4724400" y="6172200"/>
            <a:ext cx="3657600"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err="1"/>
              <a:t>Baz</a:t>
            </a:r>
            <a:r>
              <a:rPr lang="tr-TR" sz="1200" b="1" baseline="-25000" dirty="0" err="1">
                <a:cs typeface="+mn-cs"/>
              </a:rPr>
              <a:t>Genel</a:t>
            </a:r>
            <a:r>
              <a:rPr lang="tr-TR" sz="1200" b="1" dirty="0"/>
              <a:t>: </a:t>
            </a:r>
            <a:r>
              <a:rPr lang="tr-TR" sz="1200" b="1" dirty="0" smtClean="0">
                <a:cs typeface="+mn-cs"/>
              </a:rPr>
              <a:t>199; </a:t>
            </a:r>
            <a:r>
              <a:rPr lang="tr-TR" sz="1200" b="1" dirty="0" err="1">
                <a:cs typeface="+mn-cs"/>
              </a:rPr>
              <a:t>Baz</a:t>
            </a:r>
            <a:r>
              <a:rPr lang="tr-TR" sz="1200" b="1" baseline="-25000" dirty="0" err="1">
                <a:cs typeface="+mn-cs"/>
              </a:rPr>
              <a:t>İlk</a:t>
            </a:r>
            <a:r>
              <a:rPr lang="tr-TR" sz="1200" b="1" baseline="-25000" dirty="0">
                <a:cs typeface="+mn-cs"/>
              </a:rPr>
              <a:t> </a:t>
            </a:r>
            <a:r>
              <a:rPr lang="tr-TR" sz="1200" b="1" baseline="-25000" dirty="0" smtClean="0">
                <a:cs typeface="+mn-cs"/>
              </a:rPr>
              <a:t>500</a:t>
            </a:r>
            <a:r>
              <a:rPr lang="tr-TR" sz="1200" b="1" dirty="0" smtClean="0">
                <a:cs typeface="+mn-cs"/>
              </a:rPr>
              <a:t>:62; </a:t>
            </a:r>
            <a:r>
              <a:rPr lang="tr-TR" sz="1200" b="1" dirty="0" err="1">
                <a:cs typeface="+mn-cs"/>
              </a:rPr>
              <a:t>Baz</a:t>
            </a:r>
            <a:r>
              <a:rPr lang="tr-TR" sz="1200" b="1" baseline="-25000" dirty="0" err="1">
                <a:cs typeface="+mn-cs"/>
              </a:rPr>
              <a:t>İkinci</a:t>
            </a:r>
            <a:r>
              <a:rPr lang="tr-TR" sz="1200" b="1" baseline="-25000" dirty="0">
                <a:cs typeface="+mn-cs"/>
              </a:rPr>
              <a:t> </a:t>
            </a:r>
            <a:r>
              <a:rPr lang="tr-TR" sz="1200" b="1" baseline="-25000" dirty="0" smtClean="0">
                <a:cs typeface="+mn-cs"/>
              </a:rPr>
              <a:t>500</a:t>
            </a:r>
            <a:r>
              <a:rPr lang="tr-TR" sz="1200" b="1" dirty="0" smtClean="0">
                <a:cs typeface="+mn-cs"/>
              </a:rPr>
              <a:t>:51; Baz</a:t>
            </a:r>
            <a:r>
              <a:rPr lang="tr-TR" sz="1200" b="1" baseline="-25000" dirty="0" smtClean="0">
                <a:cs typeface="+mn-cs"/>
              </a:rPr>
              <a:t>Diğer</a:t>
            </a:r>
            <a:r>
              <a:rPr lang="tr-TR" sz="1200" b="1" dirty="0" smtClean="0">
                <a:cs typeface="+mn-cs"/>
              </a:rPr>
              <a:t>:86</a:t>
            </a:r>
            <a:endParaRPr lang="tr-TR" sz="1200" b="1" dirty="0">
              <a:cs typeface="+mn-cs"/>
            </a:endParaRPr>
          </a:p>
        </p:txBody>
      </p:sp>
      <p:sp>
        <p:nvSpPr>
          <p:cNvPr id="8"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39942"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a:t>Dış finansman ihtiyacınızı hangi kaynaklardan karşıladınız? </a:t>
            </a:r>
            <a:r>
              <a:rPr lang="tr-TR" sz="1200" i="1"/>
              <a:t>(Çok Cevap)</a:t>
            </a:r>
          </a:p>
        </p:txBody>
      </p:sp>
      <p:sp>
        <p:nvSpPr>
          <p:cNvPr id="10"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Yılın İlk Çeyreğinde </a:t>
            </a:r>
            <a:r>
              <a:rPr lang="tr-TR" sz="2000" b="1" dirty="0">
                <a:effectLst>
                  <a:outerShdw blurRad="38100" dist="38100" dir="2700000" algn="tl">
                    <a:srgbClr val="C0C0C0"/>
                  </a:outerShdw>
                </a:effectLst>
              </a:rPr>
              <a:t>Dış Finansman Kaynakları</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latin typeface="Times New Roman" pitchFamily="18" charset="0"/>
                <a:cs typeface="+mn-cs"/>
              </a:rPr>
              <a:t>507</a:t>
            </a:r>
            <a:endParaRPr lang="tr-TR" sz="1200" b="1" dirty="0">
              <a:latin typeface="Times New Roman" pitchFamily="18" charset="0"/>
              <a:cs typeface="+mn-cs"/>
            </a:endParaRPr>
          </a:p>
        </p:txBody>
      </p:sp>
      <p:graphicFrame>
        <p:nvGraphicFramePr>
          <p:cNvPr id="40963" name="Object 38"/>
          <p:cNvGraphicFramePr>
            <a:graphicFrameLocks noChangeAspect="1"/>
          </p:cNvGraphicFramePr>
          <p:nvPr>
            <p:extLst>
              <p:ext uri="{D42A27DB-BD31-4B8C-83A1-F6EECF244321}">
                <p14:modId xmlns:p14="http://schemas.microsoft.com/office/powerpoint/2010/main" val="3146676613"/>
              </p:ext>
            </p:extLst>
          </p:nvPr>
        </p:nvGraphicFramePr>
        <p:xfrm>
          <a:off x="1066800" y="2151063"/>
          <a:ext cx="6981825" cy="3406775"/>
        </p:xfrm>
        <a:graphic>
          <a:graphicData uri="http://schemas.openxmlformats.org/presentationml/2006/ole">
            <mc:AlternateContent xmlns:mc="http://schemas.openxmlformats.org/markup-compatibility/2006">
              <mc:Choice xmlns:v="urn:schemas-microsoft-com:vml" Requires="v">
                <p:oleObj spid="_x0000_s41261" name="Çizelge" r:id="rId3" imgW="6981751" imgH="3410071" progId="MSGraph.Chart.8">
                  <p:embed followColorScheme="full"/>
                </p:oleObj>
              </mc:Choice>
              <mc:Fallback>
                <p:oleObj name="Çizelge" r:id="rId3" imgW="6981751" imgH="3410071" progId="MSGraph.Chart.8">
                  <p:embed followColorScheme="full"/>
                  <p:pic>
                    <p:nvPicPr>
                      <p:cNvPr id="0" name="Object 38"/>
                      <p:cNvPicPr>
                        <a:picLocks noChangeAspect="1" noChangeArrowheads="1"/>
                      </p:cNvPicPr>
                      <p:nvPr/>
                    </p:nvPicPr>
                    <p:blipFill>
                      <a:blip r:embed="rId4"/>
                      <a:srcRect/>
                      <a:stretch>
                        <a:fillRect/>
                      </a:stretch>
                    </p:blipFill>
                    <p:spPr bwMode="auto">
                      <a:xfrm>
                        <a:off x="1066800" y="2151063"/>
                        <a:ext cx="6981825" cy="340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964" name="Text Box 29"/>
          <p:cNvSpPr txBox="1">
            <a:spLocks noChangeArrowheads="1"/>
          </p:cNvSpPr>
          <p:nvPr/>
        </p:nvSpPr>
        <p:spPr bwMode="auto">
          <a:xfrm>
            <a:off x="914400" y="5715000"/>
            <a:ext cx="69818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grafikte; </a:t>
            </a:r>
            <a:r>
              <a:rPr lang="tr-TR" sz="1000" dirty="0" smtClean="0"/>
              <a:t>Nisan </a:t>
            </a:r>
            <a:r>
              <a:rPr lang="tr-TR" sz="1000" dirty="0"/>
              <a:t>-</a:t>
            </a:r>
            <a:r>
              <a:rPr lang="tr-TR" sz="1000" dirty="0" smtClean="0"/>
              <a:t> Haziran döneminde </a:t>
            </a:r>
            <a:r>
              <a:rPr lang="tr-TR" sz="1000" b="1" i="1" u="sng" dirty="0"/>
              <a:t>dış finansman talebi olacağını belirten</a:t>
            </a:r>
            <a:r>
              <a:rPr lang="tr-TR" sz="1000" dirty="0"/>
              <a:t> firmaların oranı firmaların ihracat büyüklükleri </a:t>
            </a:r>
            <a:r>
              <a:rPr lang="tr-TR" sz="1000" dirty="0" err="1"/>
              <a:t>kırılımında</a:t>
            </a:r>
            <a:r>
              <a:rPr lang="tr-TR" sz="1000" dirty="0"/>
              <a:t> sunulmaktadır. </a:t>
            </a:r>
          </a:p>
          <a:p>
            <a:pPr algn="just" eaLnBrk="1" hangingPunct="1"/>
            <a:endParaRPr lang="tr-TR" sz="1000" dirty="0"/>
          </a:p>
        </p:txBody>
      </p:sp>
      <p:sp>
        <p:nvSpPr>
          <p:cNvPr id="8"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40966" name="Text Box 8"/>
          <p:cNvSpPr txBox="1">
            <a:spLocks noChangeArrowheads="1"/>
          </p:cNvSpPr>
          <p:nvPr/>
        </p:nvSpPr>
        <p:spPr bwMode="auto">
          <a:xfrm>
            <a:off x="1476375" y="1484313"/>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Nisan - Haziran döneminde</a:t>
            </a:r>
            <a:r>
              <a:rPr lang="tr-TR" sz="1400" i="1" dirty="0"/>
              <a:t>, dış finansman talebiniz olacak mı? </a:t>
            </a:r>
          </a:p>
        </p:txBody>
      </p:sp>
      <p:sp>
        <p:nvSpPr>
          <p:cNvPr id="10"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Yılın 2. Çeyreğinde </a:t>
            </a:r>
            <a:r>
              <a:rPr lang="tr-TR" sz="2000" b="1" dirty="0">
                <a:effectLst>
                  <a:outerShdw blurRad="38100" dist="38100" dir="2700000" algn="tl">
                    <a:srgbClr val="C0C0C0"/>
                  </a:outerShdw>
                </a:effectLst>
              </a:rPr>
              <a:t>Finansman Talebi</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4034" name="Object 36"/>
          <p:cNvGraphicFramePr>
            <a:graphicFrameLocks noChangeAspect="1"/>
          </p:cNvGraphicFramePr>
          <p:nvPr>
            <p:extLst>
              <p:ext uri="{D42A27DB-BD31-4B8C-83A1-F6EECF244321}">
                <p14:modId xmlns:p14="http://schemas.microsoft.com/office/powerpoint/2010/main" val="2999614373"/>
              </p:ext>
            </p:extLst>
          </p:nvPr>
        </p:nvGraphicFramePr>
        <p:xfrm>
          <a:off x="552450" y="1989138"/>
          <a:ext cx="7766050" cy="4224337"/>
        </p:xfrm>
        <a:graphic>
          <a:graphicData uri="http://schemas.openxmlformats.org/presentationml/2006/ole">
            <mc:AlternateContent xmlns:mc="http://schemas.openxmlformats.org/markup-compatibility/2006">
              <mc:Choice xmlns:v="urn:schemas-microsoft-com:vml" Requires="v">
                <p:oleObj spid="_x0000_s44331" name="Çizelge" r:id="rId3" imgW="7762960" imgH="4229049" progId="MSGraph.Chart.8">
                  <p:embed followColorScheme="full"/>
                </p:oleObj>
              </mc:Choice>
              <mc:Fallback>
                <p:oleObj name="Çizelge" r:id="rId3" imgW="7762960" imgH="4229049" progId="MSGraph.Chart.8">
                  <p:embed followColorScheme="full"/>
                  <p:pic>
                    <p:nvPicPr>
                      <p:cNvPr id="0" name="Object 36"/>
                      <p:cNvPicPr>
                        <a:picLocks noChangeAspect="1" noChangeArrowheads="1"/>
                      </p:cNvPicPr>
                      <p:nvPr/>
                    </p:nvPicPr>
                    <p:blipFill>
                      <a:blip r:embed="rId4"/>
                      <a:srcRect/>
                      <a:stretch>
                        <a:fillRect/>
                      </a:stretch>
                    </p:blipFill>
                    <p:spPr bwMode="auto">
                      <a:xfrm>
                        <a:off x="552450" y="1989138"/>
                        <a:ext cx="7766050" cy="422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9" name="TextBox 5"/>
          <p:cNvSpPr txBox="1"/>
          <p:nvPr/>
        </p:nvSpPr>
        <p:spPr>
          <a:xfrm>
            <a:off x="77057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507</a:t>
            </a:r>
            <a:endParaRPr lang="tr-TR" sz="1200" b="1" dirty="0">
              <a:cs typeface="+mn-cs"/>
            </a:endParaRPr>
          </a:p>
        </p:txBody>
      </p:sp>
      <p:sp>
        <p:nvSpPr>
          <p:cNvPr id="7"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44037" name="Text Box 8"/>
          <p:cNvSpPr txBox="1">
            <a:spLocks noChangeArrowheads="1"/>
          </p:cNvSpPr>
          <p:nvPr/>
        </p:nvSpPr>
        <p:spPr bwMode="auto">
          <a:xfrm>
            <a:off x="1476375" y="1412875"/>
            <a:ext cx="7488238"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a:t>Döviz kuru riskinden korunmak için aşağıdaki araçlardan hangilerini kullanıyorsunuz? </a:t>
            </a:r>
          </a:p>
          <a:p>
            <a:pPr algn="just" eaLnBrk="1" hangingPunct="1"/>
            <a:r>
              <a:rPr lang="tr-TR" sz="1200" i="1"/>
              <a:t>(Çok Cevap)</a:t>
            </a:r>
          </a:p>
        </p:txBody>
      </p:sp>
      <p:sp>
        <p:nvSpPr>
          <p:cNvPr id="10"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sv-SE" sz="2000" b="1" dirty="0">
                <a:effectLst>
                  <a:outerShdw blurRad="38100" dist="38100" dir="2700000" algn="tl">
                    <a:srgbClr val="C0C0C0"/>
                  </a:outerShdw>
                </a:effectLst>
              </a:rPr>
              <a:t>Döviz Kuru Riskinden Korunmak İçin Kullanılan Araçlar</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5058" name="Object 37"/>
          <p:cNvGraphicFramePr>
            <a:graphicFrameLocks noChangeAspect="1"/>
          </p:cNvGraphicFramePr>
          <p:nvPr>
            <p:extLst>
              <p:ext uri="{D42A27DB-BD31-4B8C-83A1-F6EECF244321}">
                <p14:modId xmlns:p14="http://schemas.microsoft.com/office/powerpoint/2010/main" val="1338358124"/>
              </p:ext>
            </p:extLst>
          </p:nvPr>
        </p:nvGraphicFramePr>
        <p:xfrm>
          <a:off x="0" y="1724025"/>
          <a:ext cx="9182100" cy="4572000"/>
        </p:xfrm>
        <a:graphic>
          <a:graphicData uri="http://schemas.openxmlformats.org/presentationml/2006/ole">
            <mc:AlternateContent xmlns:mc="http://schemas.openxmlformats.org/markup-compatibility/2006">
              <mc:Choice xmlns:v="urn:schemas-microsoft-com:vml" Requires="v">
                <p:oleObj spid="_x0000_s45357" name="Çizelge" r:id="rId3" imgW="9182039" imgH="4572135" progId="MSGraph.Chart.8">
                  <p:embed followColorScheme="full"/>
                </p:oleObj>
              </mc:Choice>
              <mc:Fallback>
                <p:oleObj name="Çizelge" r:id="rId3" imgW="9182039" imgH="4572135" progId="MSGraph.Chart.8">
                  <p:embed followColorScheme="full"/>
                  <p:pic>
                    <p:nvPicPr>
                      <p:cNvPr id="0" name="Object 37"/>
                      <p:cNvPicPr>
                        <a:picLocks noChangeAspect="1" noChangeArrowheads="1"/>
                      </p:cNvPicPr>
                      <p:nvPr/>
                    </p:nvPicPr>
                    <p:blipFill>
                      <a:blip r:embed="rId4"/>
                      <a:srcRect/>
                      <a:stretch>
                        <a:fillRect/>
                      </a:stretch>
                    </p:blipFill>
                    <p:spPr bwMode="auto">
                      <a:xfrm>
                        <a:off x="0" y="1724025"/>
                        <a:ext cx="91821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5059" name="Text Box 29"/>
          <p:cNvSpPr txBox="1">
            <a:spLocks noChangeArrowheads="1"/>
          </p:cNvSpPr>
          <p:nvPr/>
        </p:nvSpPr>
        <p:spPr bwMode="auto">
          <a:xfrm>
            <a:off x="876300" y="6019800"/>
            <a:ext cx="6981825"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a:t>Soru, döviz kuru riskinden korunmak için hiçbir araç kullanmadığını belirten firmalara yöneltilmiştir.</a:t>
            </a:r>
          </a:p>
        </p:txBody>
      </p:sp>
      <p:sp>
        <p:nvSpPr>
          <p:cNvPr id="11" name="TextBox 5"/>
          <p:cNvSpPr txBox="1"/>
          <p:nvPr/>
        </p:nvSpPr>
        <p:spPr>
          <a:xfrm>
            <a:off x="77057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290</a:t>
            </a:r>
            <a:endParaRPr lang="tr-TR" sz="1200" b="1" dirty="0">
              <a:cs typeface="+mn-cs"/>
            </a:endParaRPr>
          </a:p>
        </p:txBody>
      </p:sp>
      <p:sp>
        <p:nvSpPr>
          <p:cNvPr id="8"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45062" name="Text Box 8"/>
          <p:cNvSpPr txBox="1">
            <a:spLocks noChangeArrowheads="1"/>
          </p:cNvSpPr>
          <p:nvPr/>
        </p:nvSpPr>
        <p:spPr bwMode="auto">
          <a:xfrm>
            <a:off x="1476375" y="1412875"/>
            <a:ext cx="7488238"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a:solidFill>
                  <a:srgbClr val="000000"/>
                </a:solidFill>
              </a:rPr>
              <a:t>Döviz kuru riskinden korunmak için herhangi bir araç kullanmama nedenlerinizi belirtir misiniz?</a:t>
            </a:r>
            <a:r>
              <a:rPr lang="tr-TR" sz="1200" i="1" dirty="0">
                <a:solidFill>
                  <a:srgbClr val="000000"/>
                </a:solidFill>
              </a:rPr>
              <a:t> (Çok Cevap)</a:t>
            </a:r>
          </a:p>
        </p:txBody>
      </p:sp>
      <p:sp>
        <p:nvSpPr>
          <p:cNvPr id="12"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sv-SE" sz="2000" b="1" dirty="0">
                <a:effectLst>
                  <a:outerShdw blurRad="38100" dist="38100" dir="2700000" algn="tl">
                    <a:srgbClr val="C0C0C0"/>
                  </a:outerShdw>
                </a:effectLst>
              </a:rPr>
              <a:t>Döviz Kuru Riskin</a:t>
            </a:r>
            <a:r>
              <a:rPr lang="tr-TR" sz="2000" b="1" dirty="0">
                <a:effectLst>
                  <a:outerShdw blurRad="38100" dist="38100" dir="2700000" algn="tl">
                    <a:srgbClr val="C0C0C0"/>
                  </a:outerShdw>
                </a:effectLst>
              </a:rPr>
              <a:t>e Karşı Araç Kullanmama Nedenleri</a:t>
            </a:r>
            <a:endParaRPr lang="sv-SE"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42" name="Text Box 2"/>
          <p:cNvSpPr txBox="1">
            <a:spLocks noChangeArrowheads="1"/>
          </p:cNvSpPr>
          <p:nvPr/>
        </p:nvSpPr>
        <p:spPr bwMode="auto">
          <a:xfrm>
            <a:off x="838200" y="1049338"/>
            <a:ext cx="3019425" cy="457200"/>
          </a:xfrm>
          <a:prstGeom prst="rect">
            <a:avLst/>
          </a:prstGeom>
          <a:noFill/>
          <a:ln>
            <a:noFill/>
          </a:ln>
          <a:effectLst/>
          <a:extLst/>
        </p:spPr>
        <p:txBody>
          <a:bodyPr wrap="none">
            <a:spAutoFit/>
          </a:bodyPr>
          <a:lstStyle/>
          <a:p>
            <a:pPr>
              <a:defRPr/>
            </a:pPr>
            <a:r>
              <a:rPr lang="tr-TR" sz="2400" b="1" dirty="0">
                <a:effectLst>
                  <a:outerShdw blurRad="38100" dist="38100" dir="2700000" algn="tl">
                    <a:srgbClr val="C0C0C0"/>
                  </a:outerShdw>
                </a:effectLst>
                <a:cs typeface="+mn-cs"/>
              </a:rPr>
              <a:t>Araştırmanın Amacı</a:t>
            </a:r>
            <a:endParaRPr lang="en-US" sz="2400" b="1" dirty="0">
              <a:effectLst>
                <a:outerShdw blurRad="38100" dist="38100" dir="2700000" algn="tl">
                  <a:srgbClr val="C0C0C0"/>
                </a:outerShdw>
              </a:effectLst>
              <a:cs typeface="+mn-cs"/>
            </a:endParaRPr>
          </a:p>
        </p:txBody>
      </p:sp>
      <p:sp>
        <p:nvSpPr>
          <p:cNvPr id="6147" name="Text Box 3"/>
          <p:cNvSpPr txBox="1">
            <a:spLocks noChangeArrowheads="1"/>
          </p:cNvSpPr>
          <p:nvPr/>
        </p:nvSpPr>
        <p:spPr bwMode="auto">
          <a:xfrm>
            <a:off x="658813" y="2008188"/>
            <a:ext cx="7797800"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200" dirty="0"/>
              <a:t>Araştırmanın ana amacı iç ve dış pazarlardaki ekonomik gelişmelerin ihracatçı sektörler ve firmaların üretim, ithal girdi, ihracat, iç satış, stok, enerji tüketimi, istihdam, kârlılık, girdi maliyetleri ve finansman talebi gibi alanlardaki etkisinin tespit edilmesidir.</a:t>
            </a:r>
          </a:p>
          <a:p>
            <a:pPr algn="just" eaLnBrk="1" hangingPunct="1"/>
            <a:endParaRPr lang="tr-TR" sz="1200" dirty="0"/>
          </a:p>
          <a:p>
            <a:pPr algn="just" eaLnBrk="1" hangingPunct="1"/>
            <a:r>
              <a:rPr lang="tr-TR" sz="1200" dirty="0"/>
              <a:t>Bu çalışma üçer aylık aralıklarla yürütülmekte ve gelişmeler izlenmektedir. Böylelikle ihracatçı sektörlerin göstermiş oldukları performans ve gelecek dönem beklentileri sürekli takip edilmektedir.</a:t>
            </a:r>
          </a:p>
          <a:p>
            <a:pPr algn="just" eaLnBrk="1" hangingPunct="1"/>
            <a:endParaRPr lang="tr-TR" sz="1200" dirty="0"/>
          </a:p>
          <a:p>
            <a:pPr algn="just" eaLnBrk="1" hangingPunct="1"/>
            <a:r>
              <a:rPr lang="tr-TR" sz="1200" dirty="0"/>
              <a:t>Bu kapsamda, </a:t>
            </a:r>
            <a:r>
              <a:rPr lang="tr-TR" sz="1200" dirty="0" smtClean="0"/>
              <a:t>2010 </a:t>
            </a:r>
            <a:r>
              <a:rPr lang="tr-TR" sz="1200" dirty="0"/>
              <a:t>ve </a:t>
            </a:r>
            <a:r>
              <a:rPr lang="tr-TR" sz="1200" dirty="0" smtClean="0"/>
              <a:t>2011 </a:t>
            </a:r>
            <a:r>
              <a:rPr lang="tr-TR" sz="1200" dirty="0"/>
              <a:t>yılı verilerine göre İhracatçı Birlikleri Yönetim Kurulu Üyeleri ile en çok ihracat yapan ilk 1.000 firmaya ulaşılması hedeflenmiştir.</a:t>
            </a: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1812" name="Group 68"/>
          <p:cNvGraphicFramePr>
            <a:graphicFrameLocks noGrp="1"/>
          </p:cNvGraphicFramePr>
          <p:nvPr>
            <p:extLst>
              <p:ext uri="{D42A27DB-BD31-4B8C-83A1-F6EECF244321}">
                <p14:modId xmlns:p14="http://schemas.microsoft.com/office/powerpoint/2010/main" val="3790712221"/>
              </p:ext>
            </p:extLst>
          </p:nvPr>
        </p:nvGraphicFramePr>
        <p:xfrm>
          <a:off x="900113" y="1498600"/>
          <a:ext cx="7416800" cy="4306887"/>
        </p:xfrm>
        <a:graphic>
          <a:graphicData uri="http://schemas.openxmlformats.org/drawingml/2006/table">
            <a:tbl>
              <a:tblPr/>
              <a:tblGrid>
                <a:gridCol w="2807791"/>
                <a:gridCol w="2269034"/>
                <a:gridCol w="2339975"/>
              </a:tblGrid>
              <a:tr h="94486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FFFFFF"/>
                          </a:solidFill>
                          <a:effectLst/>
                          <a:latin typeface="Palatino Linotype" pitchFamily="18" charset="0"/>
                        </a:rPr>
                        <a:t>Destekler  </a:t>
                      </a:r>
                    </a:p>
                  </a:txBody>
                  <a:tcPr marT="45712" marB="45712"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FFFFFF"/>
                          </a:solidFill>
                          <a:effectLst/>
                          <a:latin typeface="Palatino Linotype" pitchFamily="18" charset="0"/>
                        </a:rPr>
                        <a:t> Ocak - Mart Döneminde Yararlanılan Kaynaklar</a:t>
                      </a:r>
                    </a:p>
                  </a:txBody>
                  <a:tcPr marT="45712" marB="45712"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FFFFFF"/>
                          </a:solidFill>
                          <a:effectLst/>
                          <a:latin typeface="Palatino Linotype" pitchFamily="18" charset="0"/>
                        </a:rPr>
                        <a:t>Nisan - Haziran</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FFFFFF"/>
                          </a:solidFill>
                          <a:effectLst/>
                          <a:latin typeface="Palatino Linotype" pitchFamily="18" charset="0"/>
                        </a:rPr>
                        <a:t>Döneminde Yararlanılması Planlanan Kaynaklar</a:t>
                      </a:r>
                    </a:p>
                  </a:txBody>
                  <a:tcPr marT="45712" marB="45712" anchor="b"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chemeClr val="accent2"/>
                    </a:solidFill>
                  </a:tcPr>
                </a:tc>
              </a:tr>
              <a:tr h="338107">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Palatino Linotype" pitchFamily="18" charset="0"/>
                        </a:rPr>
                        <a:t>Dahilde İşleme Rejimi</a:t>
                      </a:r>
                    </a:p>
                  </a:txBody>
                  <a:tcPr marL="9525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400" b="1" i="0" u="none" strike="noStrike">
                          <a:solidFill>
                            <a:srgbClr val="000000"/>
                          </a:solidFill>
                          <a:effectLst/>
                          <a:latin typeface="Palatino Linotype" pitchFamily="18" charset="0"/>
                        </a:rPr>
                        <a:t>46,9%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400" b="1" i="0" u="none" strike="noStrike">
                          <a:solidFill>
                            <a:srgbClr val="000000"/>
                          </a:solidFill>
                          <a:effectLst/>
                          <a:latin typeface="Palatino Linotype" pitchFamily="18" charset="0"/>
                        </a:rPr>
                        <a:t>49,1%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r>
              <a:tr h="338107">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Palatino Linotype" pitchFamily="18" charset="0"/>
                        </a:rPr>
                        <a:t>Fuar Teşvikleri</a:t>
                      </a:r>
                    </a:p>
                  </a:txBody>
                  <a:tcPr marL="9525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400" b="1" i="0" u="none" strike="noStrike">
                          <a:solidFill>
                            <a:srgbClr val="000000"/>
                          </a:solidFill>
                          <a:effectLst/>
                          <a:latin typeface="Palatino Linotype" pitchFamily="18" charset="0"/>
                        </a:rPr>
                        <a:t>40,0%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400" b="1" i="0" u="none" strike="noStrike">
                          <a:solidFill>
                            <a:srgbClr val="000000"/>
                          </a:solidFill>
                          <a:effectLst/>
                          <a:latin typeface="Palatino Linotype" pitchFamily="18" charset="0"/>
                        </a:rPr>
                        <a:t>44,0%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r>
              <a:tr h="338107">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Palatino Linotype" pitchFamily="18" charset="0"/>
                        </a:rPr>
                        <a:t>Yatırım Teşvikleri</a:t>
                      </a:r>
                    </a:p>
                  </a:txBody>
                  <a:tcPr marL="9525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400" b="1" i="0" u="none" strike="noStrike">
                          <a:solidFill>
                            <a:srgbClr val="000000"/>
                          </a:solidFill>
                          <a:effectLst/>
                          <a:latin typeface="Palatino Linotype" pitchFamily="18" charset="0"/>
                        </a:rPr>
                        <a:t>25,4%</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400" b="1" i="0" u="none" strike="noStrike" dirty="0">
                          <a:solidFill>
                            <a:srgbClr val="000000"/>
                          </a:solidFill>
                          <a:effectLst/>
                          <a:latin typeface="Palatino Linotype" pitchFamily="18" charset="0"/>
                        </a:rPr>
                        <a:t>32,1%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r>
              <a:tr h="338107">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Palatino Linotype" pitchFamily="18" charset="0"/>
                        </a:rPr>
                        <a:t>İstihdam Destekleri</a:t>
                      </a:r>
                    </a:p>
                  </a:txBody>
                  <a:tcPr marL="9525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400" b="1" i="0" u="none" strike="noStrike">
                          <a:solidFill>
                            <a:srgbClr val="000000"/>
                          </a:solidFill>
                          <a:effectLst/>
                          <a:latin typeface="Palatino Linotype" pitchFamily="18" charset="0"/>
                        </a:rPr>
                        <a:t>19,5%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400" b="1" i="0" u="none" strike="noStrike" dirty="0">
                          <a:solidFill>
                            <a:srgbClr val="000000"/>
                          </a:solidFill>
                          <a:effectLst/>
                          <a:latin typeface="Palatino Linotype" pitchFamily="18" charset="0"/>
                        </a:rPr>
                        <a:t>24,1%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r>
              <a:tr h="338107">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Palatino Linotype" pitchFamily="18" charset="0"/>
                        </a:rPr>
                        <a:t>Ar-Ge destekleri</a:t>
                      </a:r>
                    </a:p>
                  </a:txBody>
                  <a:tcPr marL="9525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400" b="1" i="0" u="none" strike="noStrike">
                          <a:solidFill>
                            <a:srgbClr val="000000"/>
                          </a:solidFill>
                          <a:effectLst/>
                          <a:latin typeface="Palatino Linotype" pitchFamily="18" charset="0"/>
                        </a:rPr>
                        <a:t>12,6%</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400" b="1" i="0" u="none" strike="noStrike">
                          <a:solidFill>
                            <a:srgbClr val="000000"/>
                          </a:solidFill>
                          <a:effectLst/>
                          <a:latin typeface="Palatino Linotype" pitchFamily="18" charset="0"/>
                        </a:rPr>
                        <a:t>19,5%</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r>
              <a:tr h="319060">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Palatino Linotype" pitchFamily="18" charset="0"/>
                        </a:rPr>
                        <a:t>KOSGEB destekleri</a:t>
                      </a:r>
                    </a:p>
                  </a:txBody>
                  <a:tcPr marL="9525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400" b="1" i="0" u="none" strike="noStrike">
                          <a:solidFill>
                            <a:srgbClr val="000000"/>
                          </a:solidFill>
                          <a:effectLst/>
                          <a:latin typeface="Palatino Linotype" pitchFamily="18" charset="0"/>
                        </a:rPr>
                        <a:t>10,1%</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400" b="1" i="0" u="none" strike="noStrike">
                          <a:solidFill>
                            <a:srgbClr val="000000"/>
                          </a:solidFill>
                          <a:effectLst/>
                          <a:latin typeface="Palatino Linotype" pitchFamily="18" charset="0"/>
                        </a:rPr>
                        <a:t>16,0%</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r>
              <a:tr h="338107">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Palatino Linotype" pitchFamily="18" charset="0"/>
                        </a:rPr>
                        <a:t>Yurtdışı Ofis Mağaza Destekleri</a:t>
                      </a:r>
                    </a:p>
                  </a:txBody>
                  <a:tcPr marL="9525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400" b="1" i="0" u="none" strike="noStrike">
                          <a:solidFill>
                            <a:srgbClr val="000000"/>
                          </a:solidFill>
                          <a:effectLst/>
                          <a:latin typeface="Palatino Linotype" pitchFamily="18" charset="0"/>
                        </a:rPr>
                        <a:t>5,3%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400" b="1" i="0" u="none" strike="noStrike">
                          <a:solidFill>
                            <a:srgbClr val="000000"/>
                          </a:solidFill>
                          <a:effectLst/>
                          <a:latin typeface="Palatino Linotype" pitchFamily="18" charset="0"/>
                        </a:rPr>
                        <a:t>9,9%</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r>
              <a:tr h="338107">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Palatino Linotype" pitchFamily="18" charset="0"/>
                        </a:rPr>
                        <a:t>Diğer</a:t>
                      </a:r>
                    </a:p>
                  </a:txBody>
                  <a:tcPr marL="9525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400" b="1" i="0" u="none" strike="noStrike">
                          <a:solidFill>
                            <a:srgbClr val="000000"/>
                          </a:solidFill>
                          <a:effectLst/>
                          <a:latin typeface="Palatino Linotype" pitchFamily="18" charset="0"/>
                        </a:rPr>
                        <a:t>5,7%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400" b="1" i="0" u="none" strike="noStrike">
                          <a:solidFill>
                            <a:srgbClr val="000000"/>
                          </a:solidFill>
                          <a:effectLst/>
                          <a:latin typeface="Palatino Linotype" pitchFamily="18" charset="0"/>
                        </a:rPr>
                        <a:t>7,3%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r>
              <a:tr h="338107">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400" b="1" i="0" u="none" strike="noStrike" cap="none" normalizeH="0" baseline="0" dirty="0" smtClean="0">
                          <a:ln>
                            <a:noFill/>
                          </a:ln>
                          <a:solidFill>
                            <a:schemeClr val="tx1"/>
                          </a:solidFill>
                          <a:effectLst/>
                          <a:latin typeface="Palatino Linotype" pitchFamily="18" charset="0"/>
                        </a:rPr>
                        <a:t>Hiçbiri</a:t>
                      </a:r>
                    </a:p>
                  </a:txBody>
                  <a:tcPr marL="9525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400" b="1" i="0" u="none" strike="noStrike" dirty="0">
                          <a:solidFill>
                            <a:srgbClr val="000000"/>
                          </a:solidFill>
                          <a:effectLst/>
                          <a:latin typeface="Palatino Linotype" pitchFamily="18" charset="0"/>
                        </a:rPr>
                        <a:t>23,7%</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400" b="1" i="0" u="none" strike="noStrike" dirty="0">
                          <a:solidFill>
                            <a:srgbClr val="000000"/>
                          </a:solidFill>
                          <a:effectLst/>
                          <a:latin typeface="Palatino Linotype" pitchFamily="18" charset="0"/>
                        </a:rPr>
                        <a:t>19,3%</a:t>
                      </a:r>
                    </a:p>
                  </a:txBody>
                  <a:tcPr marL="9525" marR="9525" marT="9525"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r>
              <a:tr h="338107">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1" u="none" strike="noStrike" cap="none" normalizeH="0" baseline="0" dirty="0" smtClean="0">
                          <a:ln>
                            <a:noFill/>
                          </a:ln>
                          <a:solidFill>
                            <a:schemeClr val="bg1"/>
                          </a:solidFill>
                          <a:effectLst/>
                          <a:latin typeface="Palatino Linotype" pitchFamily="18" charset="0"/>
                        </a:rPr>
                        <a:t>BAZ</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1" u="none" strike="noStrike" cap="none" normalizeH="0" baseline="0" dirty="0" smtClean="0">
                          <a:ln>
                            <a:noFill/>
                          </a:ln>
                          <a:solidFill>
                            <a:schemeClr val="bg1"/>
                          </a:solidFill>
                          <a:effectLst/>
                          <a:latin typeface="Palatino Linotype" pitchFamily="18" charset="0"/>
                        </a:rPr>
                        <a:t>507</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2"/>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1" u="none" strike="noStrike" cap="none" normalizeH="0" baseline="0" dirty="0" smtClean="0">
                          <a:ln>
                            <a:noFill/>
                          </a:ln>
                          <a:solidFill>
                            <a:schemeClr val="bg1"/>
                          </a:solidFill>
                          <a:effectLst/>
                          <a:latin typeface="Palatino Linotype" pitchFamily="18" charset="0"/>
                        </a:rPr>
                        <a:t>507</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2"/>
                    </a:solidFill>
                  </a:tcPr>
                </a:tc>
              </a:tr>
            </a:tbl>
          </a:graphicData>
        </a:graphic>
      </p:graphicFrame>
      <p:sp>
        <p:nvSpPr>
          <p:cNvPr id="10"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a:effectLst>
                  <a:outerShdw blurRad="38100" dist="38100" dir="2700000" algn="tl">
                    <a:srgbClr val="C0C0C0"/>
                  </a:outerShdw>
                </a:effectLst>
              </a:rPr>
              <a:t>Devlet Desteklerinden Yararlanma Durumu</a:t>
            </a:r>
            <a:endParaRPr lang="sv-SE" sz="2000" b="1" dirty="0">
              <a:effectLst>
                <a:outerShdw blurRad="38100" dist="38100" dir="2700000" algn="tl">
                  <a:srgbClr val="C0C0C0"/>
                </a:outerShdw>
              </a:effectLst>
            </a:endParaRPr>
          </a:p>
        </p:txBody>
      </p:sp>
      <p:sp>
        <p:nvSpPr>
          <p:cNvPr id="15" name="AutoShape 488"/>
          <p:cNvSpPr>
            <a:spLocks noChangeArrowheads="1"/>
          </p:cNvSpPr>
          <p:nvPr/>
        </p:nvSpPr>
        <p:spPr bwMode="auto">
          <a:xfrm>
            <a:off x="7467600" y="3140968"/>
            <a:ext cx="152400" cy="228600"/>
          </a:xfrm>
          <a:prstGeom prst="upArrow">
            <a:avLst>
              <a:gd name="adj1" fmla="val 50000"/>
              <a:gd name="adj2" fmla="val 37500"/>
            </a:avLst>
          </a:prstGeom>
          <a:solidFill>
            <a:schemeClr val="accent1"/>
          </a:solidFill>
          <a:ln w="9525">
            <a:solidFill>
              <a:schemeClr val="tx1"/>
            </a:solidFill>
            <a:miter lim="800000"/>
            <a:headEnd/>
            <a:tailEnd/>
          </a:ln>
        </p:spPr>
        <p:txBody>
          <a:bodyPr wrap="none" anchor="ctr"/>
          <a:lstStyle/>
          <a:p>
            <a:endParaRPr lang="tr-TR"/>
          </a:p>
        </p:txBody>
      </p:sp>
      <p:sp>
        <p:nvSpPr>
          <p:cNvPr id="17" name="AutoShape 475"/>
          <p:cNvSpPr>
            <a:spLocks noChangeArrowheads="1"/>
          </p:cNvSpPr>
          <p:nvPr/>
        </p:nvSpPr>
        <p:spPr bwMode="auto">
          <a:xfrm>
            <a:off x="7467600" y="3488432"/>
            <a:ext cx="152400" cy="228600"/>
          </a:xfrm>
          <a:prstGeom prst="upArrow">
            <a:avLst>
              <a:gd name="adj1" fmla="val 50000"/>
              <a:gd name="adj2" fmla="val 37500"/>
            </a:avLst>
          </a:prstGeom>
          <a:solidFill>
            <a:schemeClr val="accent1"/>
          </a:solidFill>
          <a:ln w="9525">
            <a:solidFill>
              <a:schemeClr val="tx1"/>
            </a:solidFill>
            <a:miter lim="800000"/>
            <a:headEnd/>
            <a:tailEnd/>
          </a:ln>
        </p:spPr>
        <p:txBody>
          <a:bodyPr wrap="none" anchor="ctr"/>
          <a:lstStyle/>
          <a:p>
            <a:endParaRPr lang="tr-TR"/>
          </a:p>
        </p:txBody>
      </p:sp>
      <p:sp>
        <p:nvSpPr>
          <p:cNvPr id="19" name="AutoShape 476"/>
          <p:cNvSpPr>
            <a:spLocks noChangeArrowheads="1"/>
          </p:cNvSpPr>
          <p:nvPr/>
        </p:nvSpPr>
        <p:spPr bwMode="auto">
          <a:xfrm>
            <a:off x="7467600" y="3848472"/>
            <a:ext cx="152400" cy="228600"/>
          </a:xfrm>
          <a:prstGeom prst="upArrow">
            <a:avLst>
              <a:gd name="adj1" fmla="val 50000"/>
              <a:gd name="adj2" fmla="val 37500"/>
            </a:avLst>
          </a:prstGeom>
          <a:solidFill>
            <a:schemeClr val="accent1"/>
          </a:solidFill>
          <a:ln w="9525">
            <a:solidFill>
              <a:schemeClr val="tx1"/>
            </a:solidFill>
            <a:miter lim="800000"/>
            <a:headEnd/>
            <a:tailEnd/>
          </a:ln>
        </p:spPr>
        <p:txBody>
          <a:bodyPr wrap="none" anchor="ctr"/>
          <a:lstStyle/>
          <a:p>
            <a:endParaRPr lang="tr-TR"/>
          </a:p>
        </p:txBody>
      </p:sp>
      <p:sp>
        <p:nvSpPr>
          <p:cNvPr id="21" name="AutoShape 478"/>
          <p:cNvSpPr>
            <a:spLocks noChangeArrowheads="1"/>
          </p:cNvSpPr>
          <p:nvPr/>
        </p:nvSpPr>
        <p:spPr bwMode="auto">
          <a:xfrm>
            <a:off x="7467600" y="4191000"/>
            <a:ext cx="152400" cy="228600"/>
          </a:xfrm>
          <a:prstGeom prst="upArrow">
            <a:avLst>
              <a:gd name="adj1" fmla="val 50000"/>
              <a:gd name="adj2" fmla="val 37500"/>
            </a:avLst>
          </a:prstGeom>
          <a:solidFill>
            <a:schemeClr val="accent1"/>
          </a:solidFill>
          <a:ln w="9525">
            <a:solidFill>
              <a:schemeClr val="tx1"/>
            </a:solidFill>
            <a:miter lim="800000"/>
            <a:headEnd/>
            <a:tailEnd/>
          </a:ln>
        </p:spPr>
        <p:txBody>
          <a:bodyPr wrap="none" anchor="ctr"/>
          <a:lstStyle/>
          <a:p>
            <a:endParaRPr lang="tr-TR"/>
          </a:p>
        </p:txBody>
      </p:sp>
      <p:sp>
        <p:nvSpPr>
          <p:cNvPr id="5" name="Sağ Ok 4"/>
          <p:cNvSpPr/>
          <p:nvPr/>
        </p:nvSpPr>
        <p:spPr>
          <a:xfrm>
            <a:off x="7467600" y="2564904"/>
            <a:ext cx="272752" cy="144016"/>
          </a:xfrm>
          <a:prstGeom prst="rightArrow">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4" name="Sağ Ok 23"/>
          <p:cNvSpPr/>
          <p:nvPr/>
        </p:nvSpPr>
        <p:spPr>
          <a:xfrm>
            <a:off x="7452320" y="2852936"/>
            <a:ext cx="272752" cy="144016"/>
          </a:xfrm>
          <a:prstGeom prst="rightArrow">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5" name="Sağ Ok 24"/>
          <p:cNvSpPr/>
          <p:nvPr/>
        </p:nvSpPr>
        <p:spPr>
          <a:xfrm>
            <a:off x="7452320" y="4581128"/>
            <a:ext cx="272752" cy="144016"/>
          </a:xfrm>
          <a:prstGeom prst="rightArrow">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
        <p:nvSpPr>
          <p:cNvPr id="26" name="Sağ Ok 25"/>
          <p:cNvSpPr/>
          <p:nvPr/>
        </p:nvSpPr>
        <p:spPr>
          <a:xfrm>
            <a:off x="7452320" y="4869160"/>
            <a:ext cx="272752" cy="144016"/>
          </a:xfrm>
          <a:prstGeom prst="rightArrow">
            <a:avLst/>
          </a:prstGeom>
          <a:ln w="3175">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b="1">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9724" name="Group 92"/>
          <p:cNvGraphicFramePr>
            <a:graphicFrameLocks noGrp="1"/>
          </p:cNvGraphicFramePr>
          <p:nvPr>
            <p:extLst>
              <p:ext uri="{D42A27DB-BD31-4B8C-83A1-F6EECF244321}">
                <p14:modId xmlns:p14="http://schemas.microsoft.com/office/powerpoint/2010/main" val="58171538"/>
              </p:ext>
            </p:extLst>
          </p:nvPr>
        </p:nvGraphicFramePr>
        <p:xfrm>
          <a:off x="1295400" y="1676400"/>
          <a:ext cx="6494463" cy="3343672"/>
        </p:xfrm>
        <a:graphic>
          <a:graphicData uri="http://schemas.openxmlformats.org/drawingml/2006/table">
            <a:tbl>
              <a:tblPr/>
              <a:tblGrid>
                <a:gridCol w="2640013"/>
                <a:gridCol w="963612"/>
                <a:gridCol w="963613"/>
                <a:gridCol w="963612"/>
                <a:gridCol w="963613"/>
              </a:tblGrid>
              <a:tr h="30638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Destekler</a:t>
                      </a:r>
                    </a:p>
                  </a:txBody>
                  <a:tcPr marL="90000" marR="90000" marT="46778" marB="4677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Genel</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İlk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İkinci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Diğer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294084">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Dahilde İşleme Rejimi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a:solidFill>
                            <a:srgbClr val="000000"/>
                          </a:solidFill>
                          <a:effectLst/>
                          <a:latin typeface="Palatino Linotype" pitchFamily="18" charset="0"/>
                        </a:rPr>
                        <a:t>46,9%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61,4%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55,5%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33,2%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Fuar Teşvikleri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40,0%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36,6%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52,9%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35,7%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Yatırım Teşvikleri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a:solidFill>
                            <a:srgbClr val="000000"/>
                          </a:solidFill>
                          <a:effectLst/>
                          <a:latin typeface="Palatino Linotype" pitchFamily="18" charset="0"/>
                        </a:rPr>
                        <a:t>25,4%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35,9%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28,6%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17,0%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İstihdam Destekleri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19,5%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22,2%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23,5%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15,7%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Ar-Ge Destekleri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a:solidFill>
                            <a:srgbClr val="000000"/>
                          </a:solidFill>
                          <a:effectLst/>
                          <a:latin typeface="Palatino Linotype" pitchFamily="18" charset="0"/>
                        </a:rPr>
                        <a:t>12,6%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21,6%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11,8%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7,2%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KOSGEB Destekleri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10,1%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3,3%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8,4%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15,3%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Yurtdışı Ofis Mağaza Destekleri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a:solidFill>
                            <a:srgbClr val="000000"/>
                          </a:solidFill>
                          <a:effectLst/>
                          <a:latin typeface="Palatino Linotype" pitchFamily="18" charset="0"/>
                        </a:rPr>
                        <a:t>5,3%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6,7%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6,0%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Diğer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5,7%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7,6%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Hiçbiri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23,7%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19,6%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18,5%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28,9%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smtClean="0">
                          <a:ln>
                            <a:noFill/>
                          </a:ln>
                          <a:solidFill>
                            <a:schemeClr val="bg1"/>
                          </a:solidFill>
                          <a:effectLst/>
                          <a:latin typeface="Palatino Linotype" pitchFamily="18" charset="0"/>
                        </a:rPr>
                        <a:t>BAZ</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507</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153</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119</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235</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bl>
          </a:graphicData>
        </a:graphic>
      </p:graphicFrame>
      <p:sp>
        <p:nvSpPr>
          <p:cNvPr id="47180" name="Text Box 29"/>
          <p:cNvSpPr txBox="1">
            <a:spLocks noChangeArrowheads="1"/>
          </p:cNvSpPr>
          <p:nvPr/>
        </p:nvSpPr>
        <p:spPr bwMode="auto">
          <a:xfrm>
            <a:off x="942975" y="5791200"/>
            <a:ext cx="69818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tabloda; </a:t>
            </a:r>
            <a:r>
              <a:rPr lang="tr-TR" sz="1000" dirty="0" smtClean="0"/>
              <a:t>Ocak - Mart döneminde </a:t>
            </a:r>
            <a:r>
              <a:rPr lang="tr-TR" sz="1000" dirty="0"/>
              <a:t>yararlanılan devlet desteklerinin oranı firmaların ihracat büyüklükleri </a:t>
            </a:r>
            <a:r>
              <a:rPr lang="tr-TR" sz="1000" dirty="0" err="1"/>
              <a:t>kırılımında</a:t>
            </a:r>
            <a:r>
              <a:rPr lang="tr-TR" sz="1000" dirty="0"/>
              <a:t> incelenmektedir. </a:t>
            </a:r>
          </a:p>
          <a:p>
            <a:pPr algn="just" eaLnBrk="1" hangingPunct="1"/>
            <a:endParaRPr lang="tr-TR" sz="1000" dirty="0"/>
          </a:p>
        </p:txBody>
      </p:sp>
      <p:sp>
        <p:nvSpPr>
          <p:cNvPr id="5"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Yılın İlk Çeyreğinde </a:t>
            </a:r>
            <a:r>
              <a:rPr lang="tr-TR" sz="2000" b="1" dirty="0">
                <a:effectLst>
                  <a:outerShdw blurRad="38100" dist="38100" dir="2700000" algn="tl">
                    <a:srgbClr val="C0C0C0"/>
                  </a:outerShdw>
                </a:effectLst>
              </a:rPr>
              <a:t>Yararlanılan Devlet Destekleri</a:t>
            </a:r>
            <a:endParaRPr lang="sv-SE"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0741" name="Group 85"/>
          <p:cNvGraphicFramePr>
            <a:graphicFrameLocks noGrp="1"/>
          </p:cNvGraphicFramePr>
          <p:nvPr>
            <p:extLst>
              <p:ext uri="{D42A27DB-BD31-4B8C-83A1-F6EECF244321}">
                <p14:modId xmlns:p14="http://schemas.microsoft.com/office/powerpoint/2010/main" val="2584598890"/>
              </p:ext>
            </p:extLst>
          </p:nvPr>
        </p:nvGraphicFramePr>
        <p:xfrm>
          <a:off x="1295400" y="1676400"/>
          <a:ext cx="6494463" cy="3354388"/>
        </p:xfrm>
        <a:graphic>
          <a:graphicData uri="http://schemas.openxmlformats.org/drawingml/2006/table">
            <a:tbl>
              <a:tblPr/>
              <a:tblGrid>
                <a:gridCol w="2640013"/>
                <a:gridCol w="963612"/>
                <a:gridCol w="963613"/>
                <a:gridCol w="963612"/>
                <a:gridCol w="963613"/>
              </a:tblGrid>
              <a:tr h="30638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Destekler</a:t>
                      </a:r>
                    </a:p>
                  </a:txBody>
                  <a:tcPr marL="90000" marR="90000" marT="46778" marB="4677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Genel</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İlk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İkinci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Diğer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Dahilde İşleme Rejimi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a:solidFill>
                            <a:srgbClr val="000000"/>
                          </a:solidFill>
                          <a:effectLst/>
                          <a:latin typeface="Palatino Linotype" pitchFamily="18" charset="0"/>
                        </a:rPr>
                        <a:t>49,1%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62,7%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56,3%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36,6%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Fuar Teşvikleri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44,0%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39,9%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52,9%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42,1%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Yatırım Teşvikleri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a:solidFill>
                            <a:srgbClr val="000000"/>
                          </a:solidFill>
                          <a:effectLst/>
                          <a:latin typeface="Palatino Linotype" pitchFamily="18" charset="0"/>
                        </a:rPr>
                        <a:t>32,1%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39,2%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32,8%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27,2%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İstihdam Destekleri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24,1%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24,2%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21,8%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25,1%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Ar-Ge Destekleri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a:solidFill>
                            <a:srgbClr val="000000"/>
                          </a:solidFill>
                          <a:effectLst/>
                          <a:latin typeface="Palatino Linotype" pitchFamily="18" charset="0"/>
                        </a:rPr>
                        <a:t>19,5%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28,1%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19,3%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14,0%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KOSGEB Destekleri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16,0%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10,9%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26,0%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Yurtdışı Ofis Mağaza Destekleri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a:solidFill>
                            <a:srgbClr val="000000"/>
                          </a:solidFill>
                          <a:effectLst/>
                          <a:latin typeface="Palatino Linotype" pitchFamily="18" charset="0"/>
                        </a:rPr>
                        <a:t>9,9%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6,5%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11,8%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11,1%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Diğer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7,3%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9,2%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7,2%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just"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Hiçbiri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19,3%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17,0%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19,3%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20,9%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marL="342900" marR="0" lvl="0" indent="-342900" algn="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smtClean="0">
                          <a:ln>
                            <a:noFill/>
                          </a:ln>
                          <a:solidFill>
                            <a:schemeClr val="bg1"/>
                          </a:solidFill>
                          <a:effectLst/>
                          <a:latin typeface="Palatino Linotype" pitchFamily="18" charset="0"/>
                        </a:rPr>
                        <a:t>BAZ</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507</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153</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119</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235</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bl>
          </a:graphicData>
        </a:graphic>
      </p:graphicFrame>
      <p:sp>
        <p:nvSpPr>
          <p:cNvPr id="48204" name="Text Box 29"/>
          <p:cNvSpPr txBox="1">
            <a:spLocks noChangeArrowheads="1"/>
          </p:cNvSpPr>
          <p:nvPr/>
        </p:nvSpPr>
        <p:spPr bwMode="auto">
          <a:xfrm>
            <a:off x="942975" y="5791200"/>
            <a:ext cx="69818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tabloda; </a:t>
            </a:r>
            <a:r>
              <a:rPr lang="tr-TR" sz="1000" dirty="0" smtClean="0"/>
              <a:t>Nisan - Haziran döneminde </a:t>
            </a:r>
            <a:r>
              <a:rPr lang="tr-TR" sz="1000" dirty="0"/>
              <a:t>yararlanılması planlanan devlet desteklerinin oranı firmaların ihracat büyüklükleri </a:t>
            </a:r>
            <a:r>
              <a:rPr lang="tr-TR" sz="1000" dirty="0" err="1"/>
              <a:t>kırılımında</a:t>
            </a:r>
            <a:r>
              <a:rPr lang="tr-TR" sz="1000" dirty="0"/>
              <a:t> incelenmektedir. </a:t>
            </a:r>
          </a:p>
          <a:p>
            <a:pPr algn="just" eaLnBrk="1" hangingPunct="1"/>
            <a:endParaRPr lang="tr-TR" sz="1000" dirty="0"/>
          </a:p>
        </p:txBody>
      </p:sp>
      <p:sp>
        <p:nvSpPr>
          <p:cNvPr id="5" name="Text Box 5"/>
          <p:cNvSpPr txBox="1">
            <a:spLocks noChangeArrowheads="1"/>
          </p:cNvSpPr>
          <p:nvPr/>
        </p:nvSpPr>
        <p:spPr bwMode="auto">
          <a:xfrm>
            <a:off x="755650" y="909638"/>
            <a:ext cx="7848798"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Yılın 2. Çeyreğinde </a:t>
            </a:r>
            <a:r>
              <a:rPr lang="tr-TR" sz="2000" b="1" dirty="0">
                <a:effectLst>
                  <a:outerShdw blurRad="38100" dist="38100" dir="2700000" algn="tl">
                    <a:srgbClr val="C0C0C0"/>
                  </a:outerShdw>
                </a:effectLst>
              </a:rPr>
              <a:t>Yararlanılması Planlanan </a:t>
            </a:r>
            <a:r>
              <a:rPr lang="tr-TR" sz="2000" b="1" dirty="0" smtClean="0">
                <a:effectLst>
                  <a:outerShdw blurRad="38100" dist="38100" dir="2700000" algn="tl">
                    <a:srgbClr val="C0C0C0"/>
                  </a:outerShdw>
                </a:effectLst>
              </a:rPr>
              <a:t>Devlet Destekleri</a:t>
            </a:r>
            <a:endParaRPr lang="sv-SE"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4"/>
          <p:cNvSpPr txBox="1">
            <a:spLocks noChangeArrowheads="1"/>
          </p:cNvSpPr>
          <p:nvPr/>
        </p:nvSpPr>
        <p:spPr bwMode="auto">
          <a:xfrm>
            <a:off x="755650" y="765175"/>
            <a:ext cx="7920038" cy="396875"/>
          </a:xfrm>
          <a:prstGeom prst="rect">
            <a:avLst/>
          </a:prstGeom>
          <a:noFill/>
          <a:ln>
            <a:noFill/>
          </a:ln>
          <a:effectLst/>
          <a:extLst/>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2000" b="1" dirty="0" smtClean="0">
                <a:effectLst>
                  <a:outerShdw blurRad="38100" dist="38100" dir="2700000" algn="tl">
                    <a:srgbClr val="C0C0C0"/>
                  </a:outerShdw>
                </a:effectLst>
              </a:rPr>
              <a:t>Yılın İlk Çeyreğinden </a:t>
            </a:r>
            <a:r>
              <a:rPr lang="tr-TR" sz="2000" b="1" dirty="0">
                <a:effectLst>
                  <a:outerShdw blurRad="38100" dist="38100" dir="2700000" algn="tl">
                    <a:srgbClr val="C0C0C0"/>
                  </a:outerShdw>
                </a:effectLst>
              </a:rPr>
              <a:t>İstihdam Verileri</a:t>
            </a:r>
            <a:endParaRPr lang="en-US" sz="2000" b="1" dirty="0">
              <a:effectLst>
                <a:outerShdw blurRad="38100" dist="38100" dir="2700000" algn="tl">
                  <a:srgbClr val="C0C0C0"/>
                </a:outerShdw>
              </a:effectLst>
            </a:endParaRPr>
          </a:p>
        </p:txBody>
      </p:sp>
      <p:sp>
        <p:nvSpPr>
          <p:cNvPr id="3" name="Rectangle 4"/>
          <p:cNvSpPr>
            <a:spLocks noChangeArrowheads="1"/>
          </p:cNvSpPr>
          <p:nvPr/>
        </p:nvSpPr>
        <p:spPr bwMode="auto">
          <a:xfrm>
            <a:off x="914400" y="1230313"/>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r>
              <a:rPr lang="tr-TR" sz="2000" b="1">
                <a:latin typeface="Monotype Corsiva" pitchFamily="66" charset="0"/>
              </a:rPr>
              <a:t>S</a:t>
            </a:r>
            <a:endParaRPr lang="en-US" sz="2000" b="1">
              <a:latin typeface="Monotype Corsiva" pitchFamily="66" charset="0"/>
            </a:endParaRPr>
          </a:p>
        </p:txBody>
      </p:sp>
      <p:sp>
        <p:nvSpPr>
          <p:cNvPr id="4" name="Text Box 5"/>
          <p:cNvSpPr txBox="1">
            <a:spLocks noChangeArrowheads="1"/>
          </p:cNvSpPr>
          <p:nvPr/>
        </p:nvSpPr>
        <p:spPr bwMode="auto">
          <a:xfrm>
            <a:off x="1476375" y="1225550"/>
            <a:ext cx="73580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algn="just" eaLnBrk="1" hangingPunct="1"/>
            <a:r>
              <a:rPr lang="tr-TR" sz="1400" i="1" dirty="0" smtClean="0"/>
              <a:t>Ocak - Mart döneminde</a:t>
            </a:r>
            <a:r>
              <a:rPr lang="tr-TR" sz="1400" i="1" dirty="0"/>
              <a:t>, firmanızda </a:t>
            </a:r>
            <a:r>
              <a:rPr lang="tr-TR" sz="1400" i="1" u="sng" dirty="0"/>
              <a:t>toplam</a:t>
            </a:r>
            <a:r>
              <a:rPr lang="tr-TR" sz="1400" i="1" dirty="0"/>
              <a:t> kaç çalışan istihdam ettiniz?</a:t>
            </a:r>
          </a:p>
        </p:txBody>
      </p:sp>
      <p:sp>
        <p:nvSpPr>
          <p:cNvPr id="5" name="AutoShape 5"/>
          <p:cNvSpPr>
            <a:spLocks noChangeArrowheads="1"/>
          </p:cNvSpPr>
          <p:nvPr/>
        </p:nvSpPr>
        <p:spPr bwMode="auto">
          <a:xfrm>
            <a:off x="0" y="1876425"/>
            <a:ext cx="4572000" cy="4371975"/>
          </a:xfrm>
          <a:prstGeom prst="roundRect">
            <a:avLst>
              <a:gd name="adj" fmla="val 16667"/>
            </a:avLst>
          </a:prstGeom>
          <a:solidFill>
            <a:schemeClr val="bg1"/>
          </a:solidFill>
          <a:ln w="9525" algn="ctr">
            <a:solidFill>
              <a:schemeClr val="bg2"/>
            </a:solidFill>
            <a:round/>
            <a:headEnd/>
            <a:tailEnd/>
          </a:ln>
        </p:spPr>
        <p:txBody>
          <a:bodyPr wrap="none" anchor="ctr"/>
          <a:lstStyle/>
          <a:p>
            <a:endParaRPr lang="tr-TR"/>
          </a:p>
        </p:txBody>
      </p:sp>
      <p:sp>
        <p:nvSpPr>
          <p:cNvPr id="6" name="AutoShape 5"/>
          <p:cNvSpPr>
            <a:spLocks noChangeArrowheads="1"/>
          </p:cNvSpPr>
          <p:nvPr/>
        </p:nvSpPr>
        <p:spPr bwMode="auto">
          <a:xfrm>
            <a:off x="4572000" y="1905000"/>
            <a:ext cx="4572000" cy="4371975"/>
          </a:xfrm>
          <a:prstGeom prst="roundRect">
            <a:avLst>
              <a:gd name="adj" fmla="val 16667"/>
            </a:avLst>
          </a:prstGeom>
          <a:solidFill>
            <a:schemeClr val="bg1"/>
          </a:solidFill>
          <a:ln w="9525" algn="ctr">
            <a:solidFill>
              <a:schemeClr val="bg2"/>
            </a:solidFill>
            <a:round/>
            <a:headEnd/>
            <a:tailEnd/>
          </a:ln>
        </p:spPr>
        <p:txBody>
          <a:bodyPr wrap="none" anchor="ctr"/>
          <a:lstStyle/>
          <a:p>
            <a:endParaRPr lang="tr-TR"/>
          </a:p>
        </p:txBody>
      </p:sp>
      <p:graphicFrame>
        <p:nvGraphicFramePr>
          <p:cNvPr id="7" name="Group 126"/>
          <p:cNvGraphicFramePr>
            <a:graphicFrameLocks noGrp="1"/>
          </p:cNvGraphicFramePr>
          <p:nvPr>
            <p:extLst>
              <p:ext uri="{D42A27DB-BD31-4B8C-83A1-F6EECF244321}">
                <p14:modId xmlns:p14="http://schemas.microsoft.com/office/powerpoint/2010/main" val="138325208"/>
              </p:ext>
            </p:extLst>
          </p:nvPr>
        </p:nvGraphicFramePr>
        <p:xfrm>
          <a:off x="152400" y="2514600"/>
          <a:ext cx="4343400" cy="1687513"/>
        </p:xfrm>
        <a:graphic>
          <a:graphicData uri="http://schemas.openxmlformats.org/drawingml/2006/table">
            <a:tbl>
              <a:tblPr/>
              <a:tblGrid>
                <a:gridCol w="1447800"/>
                <a:gridCol w="685800"/>
                <a:gridCol w="685800"/>
                <a:gridCol w="868363"/>
                <a:gridCol w="655637"/>
              </a:tblGrid>
              <a:tr h="306481">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100" b="1" i="0" u="none" strike="noStrike" cap="none" normalizeH="0" baseline="0" dirty="0" smtClean="0">
                        <a:ln>
                          <a:noFill/>
                        </a:ln>
                        <a:solidFill>
                          <a:schemeClr val="bg1"/>
                        </a:solidFill>
                        <a:effectLst/>
                        <a:latin typeface="Palatino Linotype" pitchFamily="18" charset="0"/>
                      </a:endParaRP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Genel</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İlk 500</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İkinci 500</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100" b="1" i="0" u="none" strike="noStrike" cap="none" normalizeH="0" baseline="0" smtClean="0">
                          <a:ln>
                            <a:noFill/>
                          </a:ln>
                          <a:solidFill>
                            <a:schemeClr val="bg1"/>
                          </a:solidFill>
                          <a:effectLst/>
                          <a:latin typeface="Palatino Linotype" pitchFamily="18" charset="0"/>
                        </a:rPr>
                        <a:t>Diğer</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460344">
                <a:tc>
                  <a:txBody>
                    <a:bodyPr/>
                    <a:lstStyle/>
                    <a:p>
                      <a:pPr marL="342900" marR="0" lvl="0" indent="-342900" algn="l" defTabSz="914400" rtl="0" eaLnBrk="1" fontAlgn="base" latinLnBrk="0" hangingPunct="1">
                        <a:lnSpc>
                          <a:spcPct val="150000"/>
                        </a:lnSpc>
                        <a:spcBef>
                          <a:spcPct val="0"/>
                        </a:spcBef>
                        <a:spcAft>
                          <a:spcPct val="0"/>
                        </a:spcAft>
                        <a:buClrTx/>
                        <a:buSzTx/>
                        <a:buFontTx/>
                        <a:buNone/>
                        <a:tabLst/>
                      </a:pPr>
                      <a:r>
                        <a:rPr kumimoji="0" lang="tr-TR" sz="1100" b="1" i="0" u="none" strike="noStrike" cap="none" normalizeH="0" baseline="0" smtClean="0">
                          <a:ln>
                            <a:noFill/>
                          </a:ln>
                          <a:solidFill>
                            <a:srgbClr val="000000"/>
                          </a:solidFill>
                          <a:effectLst/>
                          <a:latin typeface="Palatino Linotype" pitchFamily="18" charset="0"/>
                        </a:rPr>
                        <a:t>Beyaz Yakalı</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35</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(n:507)</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60</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 153)</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40</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 119)</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18</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 235)</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460344">
                <a:tc>
                  <a:txBody>
                    <a:bodyPr/>
                    <a:lstStyle/>
                    <a:p>
                      <a:pPr marL="342900" marR="0" lvl="0" indent="-342900" algn="l" defTabSz="914400" rtl="0" eaLnBrk="1" fontAlgn="base" latinLnBrk="0" hangingPunct="1">
                        <a:lnSpc>
                          <a:spcPct val="150000"/>
                        </a:lnSpc>
                        <a:spcBef>
                          <a:spcPct val="0"/>
                        </a:spcBef>
                        <a:spcAft>
                          <a:spcPct val="0"/>
                        </a:spcAft>
                        <a:buClrTx/>
                        <a:buSzTx/>
                        <a:buFontTx/>
                        <a:buNone/>
                        <a:tabLst/>
                      </a:pPr>
                      <a:r>
                        <a:rPr kumimoji="0" lang="tr-TR" sz="1100" b="1" i="0" u="none" strike="noStrike" cap="none" normalizeH="0" baseline="0" smtClean="0">
                          <a:ln>
                            <a:noFill/>
                          </a:ln>
                          <a:solidFill>
                            <a:srgbClr val="000000"/>
                          </a:solidFill>
                          <a:effectLst/>
                          <a:latin typeface="Palatino Linotype" pitchFamily="18" charset="0"/>
                        </a:rPr>
                        <a:t>Mavi Yakalı</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123</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 468</a:t>
                      </a:r>
                      <a:r>
                        <a:rPr kumimoji="0" lang="tr-TR" sz="1100" b="0" i="1" u="none" strike="noStrike" cap="none" normalizeH="0" baseline="0" dirty="0" smtClean="0">
                          <a:ln>
                            <a:noFill/>
                          </a:ln>
                          <a:solidFill>
                            <a:schemeClr val="tx1"/>
                          </a:solidFill>
                          <a:effectLst/>
                          <a:latin typeface="Palatino Linotype" pitchFamily="18" charset="0"/>
                          <a:sym typeface="Wingdings" pitchFamily="2" charset="2"/>
                        </a:rPr>
                        <a:t>)</a:t>
                      </a:r>
                      <a:endParaRPr kumimoji="0" lang="tr-TR" sz="1100" b="0" i="1" u="none" strike="noStrike" cap="none" normalizeH="0" baseline="0" dirty="0" smtClean="0">
                        <a:ln>
                          <a:noFill/>
                        </a:ln>
                        <a:solidFill>
                          <a:schemeClr val="tx1"/>
                        </a:solidFill>
                        <a:effectLst/>
                        <a:latin typeface="Palatino Linotype" pitchFamily="18" charset="0"/>
                      </a:endParaRP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361</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 135)</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188</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 109)</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50</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 224)</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460344">
                <a:tc>
                  <a:txBody>
                    <a:bodyPr/>
                    <a:lstStyle/>
                    <a:p>
                      <a:pPr marL="342900" marR="0" lvl="0" indent="-342900" algn="l" defTabSz="914400" rtl="0" eaLnBrk="1" fontAlgn="base" latinLnBrk="0" hangingPunct="1">
                        <a:lnSpc>
                          <a:spcPct val="150000"/>
                        </a:lnSpc>
                        <a:spcBef>
                          <a:spcPct val="0"/>
                        </a:spcBef>
                        <a:spcAft>
                          <a:spcPct val="0"/>
                        </a:spcAft>
                        <a:buClrTx/>
                        <a:buSzTx/>
                        <a:buFontTx/>
                        <a:buNone/>
                        <a:tabLst/>
                      </a:pPr>
                      <a:r>
                        <a:rPr kumimoji="0" lang="tr-TR" sz="1100" b="1" i="0" u="none" strike="noStrike" cap="none" normalizeH="0" baseline="0" smtClean="0">
                          <a:ln>
                            <a:noFill/>
                          </a:ln>
                          <a:solidFill>
                            <a:srgbClr val="000000"/>
                          </a:solidFill>
                          <a:effectLst/>
                          <a:latin typeface="Palatino Linotype" pitchFamily="18" charset="0"/>
                        </a:rPr>
                        <a:t>Ar-Ge Personeli</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4</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 276)</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12</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 86)</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5</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 62)</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1" i="0" u="none" strike="noStrike" cap="none" normalizeH="0" baseline="0" dirty="0" smtClean="0">
                          <a:ln>
                            <a:noFill/>
                          </a:ln>
                          <a:solidFill>
                            <a:schemeClr val="tx1"/>
                          </a:solidFill>
                          <a:effectLst/>
                          <a:latin typeface="Palatino Linotype" pitchFamily="18" charset="0"/>
                        </a:rPr>
                        <a:t>2</a:t>
                      </a:r>
                    </a:p>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100" b="0" i="1" u="none" strike="noStrike" cap="none" normalizeH="0" baseline="0" dirty="0" smtClean="0">
                          <a:ln>
                            <a:noFill/>
                          </a:ln>
                          <a:solidFill>
                            <a:schemeClr val="tx1"/>
                          </a:solidFill>
                          <a:effectLst/>
                          <a:latin typeface="Palatino Linotype" pitchFamily="18" charset="0"/>
                        </a:rPr>
                        <a:t>(n: 128)</a:t>
                      </a:r>
                    </a:p>
                  </a:txBody>
                  <a:tcPr marT="45712" marB="45712"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bl>
          </a:graphicData>
        </a:graphic>
      </p:graphicFrame>
      <p:sp>
        <p:nvSpPr>
          <p:cNvPr id="8" name="Text Box 88"/>
          <p:cNvSpPr txBox="1">
            <a:spLocks noChangeArrowheads="1"/>
          </p:cNvSpPr>
          <p:nvPr/>
        </p:nvSpPr>
        <p:spPr bwMode="auto">
          <a:xfrm>
            <a:off x="381000" y="4648200"/>
            <a:ext cx="3798888" cy="14773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algn="just" eaLnBrk="1" hangingPunct="1"/>
            <a:r>
              <a:rPr lang="tr-TR" sz="1000" dirty="0"/>
              <a:t>Firma büyüklüğüne bağlı olarak çalışan sayısındaki değişkenlik nedeniyle ortalama olarak medyan kullanılmıştır.</a:t>
            </a:r>
          </a:p>
          <a:p>
            <a:pPr eaLnBrk="1" hangingPunct="1"/>
            <a:endParaRPr lang="tr-TR" sz="1000" dirty="0"/>
          </a:p>
          <a:p>
            <a:pPr algn="just" eaLnBrk="1" hangingPunct="1"/>
            <a:r>
              <a:rPr lang="tr-TR" sz="1000" dirty="0" smtClean="0"/>
              <a:t>2012 </a:t>
            </a:r>
            <a:r>
              <a:rPr lang="tr-TR" sz="1000" dirty="0"/>
              <a:t>yılı 1</a:t>
            </a:r>
            <a:r>
              <a:rPr lang="tr-TR" sz="1000" dirty="0" smtClean="0"/>
              <a:t>. </a:t>
            </a:r>
            <a:r>
              <a:rPr lang="tr-TR" sz="1000" dirty="0"/>
              <a:t>çeyrekte sektörde ortalama çalışan sayısı </a:t>
            </a:r>
            <a:r>
              <a:rPr lang="tr-TR" sz="1000" dirty="0" smtClean="0"/>
              <a:t>162 </a:t>
            </a:r>
            <a:r>
              <a:rPr lang="tr-TR" sz="1000" dirty="0"/>
              <a:t>olarak hesaplanmaktadır. </a:t>
            </a:r>
            <a:r>
              <a:rPr lang="tr-TR" sz="1000" b="1" dirty="0" smtClean="0"/>
              <a:t>Yılın ilk çeyreğinde çalışan sayısı geçtiğimiz dönemle paralellik göstermektedir. Mavi yakalı çalışan sayısındaki azalma, beyaz yakalı çalışan sayısındaki artışla dengelenmektedir. </a:t>
            </a:r>
            <a:r>
              <a:rPr lang="tr-TR" sz="1000" dirty="0" smtClean="0"/>
              <a:t>Yandaki </a:t>
            </a:r>
            <a:r>
              <a:rPr lang="tr-TR" sz="1000" dirty="0"/>
              <a:t>grafikte dönemlere göre ortalama çalışan sayısındaki değişim incelenmektedir. </a:t>
            </a:r>
          </a:p>
        </p:txBody>
      </p:sp>
      <p:graphicFrame>
        <p:nvGraphicFramePr>
          <p:cNvPr id="9" name="Object 425"/>
          <p:cNvGraphicFramePr>
            <a:graphicFrameLocks noChangeAspect="1"/>
          </p:cNvGraphicFramePr>
          <p:nvPr>
            <p:extLst>
              <p:ext uri="{D42A27DB-BD31-4B8C-83A1-F6EECF244321}">
                <p14:modId xmlns:p14="http://schemas.microsoft.com/office/powerpoint/2010/main" val="2347269393"/>
              </p:ext>
            </p:extLst>
          </p:nvPr>
        </p:nvGraphicFramePr>
        <p:xfrm>
          <a:off x="4684713" y="2184400"/>
          <a:ext cx="4392612" cy="4068763"/>
        </p:xfrm>
        <a:graphic>
          <a:graphicData uri="http://schemas.openxmlformats.org/presentationml/2006/ole">
            <mc:AlternateContent xmlns:mc="http://schemas.openxmlformats.org/markup-compatibility/2006">
              <mc:Choice xmlns:v="urn:schemas-microsoft-com:vml" Requires="v">
                <p:oleObj spid="_x0000_s78050" name="Çizelge" r:id="rId3" imgW="4381410" imgH="4057642" progId="MSGraph.Chart.8">
                  <p:embed followColorScheme="full"/>
                </p:oleObj>
              </mc:Choice>
              <mc:Fallback>
                <p:oleObj name="Çizelge" r:id="rId3" imgW="4381410" imgH="4057642" progId="MSGraph.Chart.8">
                  <p:embed followColorScheme="full"/>
                  <p:pic>
                    <p:nvPicPr>
                      <p:cNvPr id="0" name=""/>
                      <p:cNvPicPr>
                        <a:picLocks noChangeAspect="1" noChangeArrowheads="1"/>
                      </p:cNvPicPr>
                      <p:nvPr/>
                    </p:nvPicPr>
                    <p:blipFill>
                      <a:blip r:embed="rId4"/>
                      <a:srcRect/>
                      <a:stretch>
                        <a:fillRect/>
                      </a:stretch>
                    </p:blipFill>
                    <p:spPr bwMode="auto">
                      <a:xfrm>
                        <a:off x="4684713" y="2184400"/>
                        <a:ext cx="4392612" cy="4068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0" name="Text Box 29"/>
          <p:cNvSpPr txBox="1">
            <a:spLocks noChangeArrowheads="1"/>
          </p:cNvSpPr>
          <p:nvPr/>
        </p:nvSpPr>
        <p:spPr bwMode="auto">
          <a:xfrm>
            <a:off x="5638800" y="2133600"/>
            <a:ext cx="2743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algn="ctr" eaLnBrk="1" hangingPunct="1"/>
            <a:r>
              <a:rPr lang="tr-TR" sz="1200" b="1" dirty="0"/>
              <a:t>Dönemlere Göre Ortalama Personel Sayısındaki Değişim</a:t>
            </a:r>
          </a:p>
        </p:txBody>
      </p:sp>
    </p:spTree>
    <p:extLst>
      <p:ext uri="{BB962C8B-B14F-4D97-AF65-F5344CB8AC3E}">
        <p14:creationId xmlns:p14="http://schemas.microsoft.com/office/powerpoint/2010/main" val="330721769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9154" name="Object 76"/>
          <p:cNvGraphicFramePr>
            <a:graphicFrameLocks noChangeAspect="1"/>
          </p:cNvGraphicFramePr>
          <p:nvPr>
            <p:extLst>
              <p:ext uri="{D42A27DB-BD31-4B8C-83A1-F6EECF244321}">
                <p14:modId xmlns:p14="http://schemas.microsoft.com/office/powerpoint/2010/main" val="3070782016"/>
              </p:ext>
            </p:extLst>
          </p:nvPr>
        </p:nvGraphicFramePr>
        <p:xfrm>
          <a:off x="539750" y="2106613"/>
          <a:ext cx="7524750" cy="4130675"/>
        </p:xfrm>
        <a:graphic>
          <a:graphicData uri="http://schemas.openxmlformats.org/presentationml/2006/ole">
            <mc:AlternateContent xmlns:mc="http://schemas.openxmlformats.org/markup-compatibility/2006">
              <mc:Choice xmlns:v="urn:schemas-microsoft-com:vml" Requires="v">
                <p:oleObj spid="_x0000_s49491" name="Çizelge" r:id="rId3" imgW="8010495" imgH="4400457" progId="MSGraph.Chart.8">
                  <p:embed followColorScheme="full"/>
                </p:oleObj>
              </mc:Choice>
              <mc:Fallback>
                <p:oleObj name="Çizelge" r:id="rId3" imgW="8010495" imgH="4400457" progId="MSGraph.Chart.8">
                  <p:embed followColorScheme="full"/>
                  <p:pic>
                    <p:nvPicPr>
                      <p:cNvPr id="0" name="Object 76"/>
                      <p:cNvPicPr>
                        <a:picLocks noChangeAspect="1" noChangeArrowheads="1"/>
                      </p:cNvPicPr>
                      <p:nvPr/>
                    </p:nvPicPr>
                    <p:blipFill>
                      <a:blip r:embed="rId4"/>
                      <a:srcRect/>
                      <a:stretch>
                        <a:fillRect/>
                      </a:stretch>
                    </p:blipFill>
                    <p:spPr bwMode="auto">
                      <a:xfrm>
                        <a:off x="539750" y="2106613"/>
                        <a:ext cx="7524750" cy="4130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TextBox 5"/>
          <p:cNvSpPr txBox="1"/>
          <p:nvPr/>
        </p:nvSpPr>
        <p:spPr>
          <a:xfrm>
            <a:off x="7667625" y="6165850"/>
            <a:ext cx="811213" cy="276225"/>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507</a:t>
            </a:r>
            <a:endParaRPr lang="tr-TR" sz="1200" b="1" dirty="0">
              <a:cs typeface="+mn-cs"/>
            </a:endParaRPr>
          </a:p>
        </p:txBody>
      </p:sp>
      <p:graphicFrame>
        <p:nvGraphicFramePr>
          <p:cNvPr id="7" name="Group 89"/>
          <p:cNvGraphicFramePr>
            <a:graphicFrameLocks noGrp="1"/>
          </p:cNvGraphicFramePr>
          <p:nvPr>
            <p:extLst>
              <p:ext uri="{D42A27DB-BD31-4B8C-83A1-F6EECF244321}">
                <p14:modId xmlns:p14="http://schemas.microsoft.com/office/powerpoint/2010/main" val="802347776"/>
              </p:ext>
            </p:extLst>
          </p:nvPr>
        </p:nvGraphicFramePr>
        <p:xfrm>
          <a:off x="5154613" y="1844675"/>
          <a:ext cx="3809999" cy="1708152"/>
        </p:xfrm>
        <a:graphic>
          <a:graphicData uri="http://schemas.openxmlformats.org/drawingml/2006/table">
            <a:tbl>
              <a:tblPr/>
              <a:tblGrid>
                <a:gridCol w="937633"/>
                <a:gridCol w="718091"/>
                <a:gridCol w="718092"/>
                <a:gridCol w="718091"/>
                <a:gridCol w="718092"/>
              </a:tblGrid>
              <a:tr h="306323">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900" b="1" i="0" u="none" strike="noStrike" cap="none" normalizeH="0" baseline="0" dirty="0" smtClean="0">
                        <a:ln>
                          <a:noFill/>
                        </a:ln>
                        <a:solidFill>
                          <a:schemeClr val="bg1"/>
                        </a:solidFill>
                        <a:effectLst/>
                        <a:latin typeface="Palatino Linotype" pitchFamily="18" charset="0"/>
                      </a:endParaRPr>
                    </a:p>
                  </a:txBody>
                  <a:tcPr marL="90022" marR="90022" marT="46769" marB="4676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900" b="1" i="0" u="none" strike="noStrike" cap="none" normalizeH="0" baseline="0" dirty="0" smtClean="0">
                          <a:ln>
                            <a:noFill/>
                          </a:ln>
                          <a:solidFill>
                            <a:schemeClr val="bg1"/>
                          </a:solidFill>
                          <a:effectLst/>
                          <a:latin typeface="Palatino Linotype" pitchFamily="18" charset="0"/>
                        </a:rPr>
                        <a:t>Genel</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900" b="1" i="0" u="none" strike="noStrike" cap="none" normalizeH="0" baseline="0" smtClean="0">
                          <a:ln>
                            <a:noFill/>
                          </a:ln>
                          <a:solidFill>
                            <a:schemeClr val="bg1"/>
                          </a:solidFill>
                          <a:effectLst/>
                          <a:latin typeface="Palatino Linotype" pitchFamily="18" charset="0"/>
                        </a:rPr>
                        <a:t>İlk 500</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900" b="1" i="0" u="none" strike="noStrike" cap="none" normalizeH="0" baseline="0" smtClean="0">
                          <a:ln>
                            <a:noFill/>
                          </a:ln>
                          <a:solidFill>
                            <a:schemeClr val="bg1"/>
                          </a:solidFill>
                          <a:effectLst/>
                          <a:latin typeface="Palatino Linotype" pitchFamily="18" charset="0"/>
                        </a:rPr>
                        <a:t>İkinci 500</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900" b="1" i="0" u="none" strike="noStrike" cap="none" normalizeH="0" baseline="0" smtClean="0">
                          <a:ln>
                            <a:noFill/>
                          </a:ln>
                          <a:solidFill>
                            <a:schemeClr val="bg1"/>
                          </a:solidFill>
                          <a:effectLst/>
                          <a:latin typeface="Palatino Linotype" pitchFamily="18" charset="0"/>
                        </a:rPr>
                        <a:t>Diğer</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365698">
                <a:tc>
                  <a:txBody>
                    <a:bodyPr/>
                    <a:lstStyle/>
                    <a:p>
                      <a:pPr marL="342900" marR="0" lvl="0" indent="-342900" algn="l" defTabSz="914400" rtl="0" eaLnBrk="1" fontAlgn="base" latinLnBrk="0" hangingPunct="1">
                        <a:lnSpc>
                          <a:spcPct val="150000"/>
                        </a:lnSpc>
                        <a:spcBef>
                          <a:spcPct val="0"/>
                        </a:spcBef>
                        <a:spcAft>
                          <a:spcPct val="0"/>
                        </a:spcAft>
                        <a:buClrTx/>
                        <a:buSzTx/>
                        <a:buFontTx/>
                        <a:buNone/>
                        <a:tabLst/>
                      </a:pPr>
                      <a:r>
                        <a:rPr kumimoji="0" lang="tr-TR" sz="900" b="1" i="0" u="none" strike="noStrike" cap="none" normalizeH="0" baseline="0" dirty="0" smtClean="0">
                          <a:ln>
                            <a:noFill/>
                          </a:ln>
                          <a:solidFill>
                            <a:srgbClr val="000000"/>
                          </a:solidFill>
                          <a:effectLst/>
                          <a:latin typeface="Palatino Linotype" pitchFamily="18" charset="0"/>
                        </a:rPr>
                        <a:t>Beyaz Yakalı</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1" i="0" u="none" strike="noStrike">
                          <a:solidFill>
                            <a:srgbClr val="000000"/>
                          </a:solidFill>
                          <a:effectLst/>
                          <a:latin typeface="Palatino Linotype" pitchFamily="18" charset="0"/>
                        </a:rPr>
                        <a:t>29,2%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dirty="0">
                          <a:solidFill>
                            <a:srgbClr val="000000"/>
                          </a:solidFill>
                          <a:effectLst/>
                          <a:latin typeface="Palatino Linotype" pitchFamily="18" charset="0"/>
                        </a:rPr>
                        <a:t>34,6%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a:solidFill>
                            <a:srgbClr val="000000"/>
                          </a:solidFill>
                          <a:effectLst/>
                          <a:latin typeface="Palatino Linotype" pitchFamily="18" charset="0"/>
                        </a:rPr>
                        <a:t>37,0%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a:solidFill>
                            <a:srgbClr val="000000"/>
                          </a:solidFill>
                          <a:effectLst/>
                          <a:latin typeface="Palatino Linotype" pitchFamily="18" charset="0"/>
                        </a:rPr>
                        <a:t>21,7%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65698">
                <a:tc>
                  <a:txBody>
                    <a:bodyPr/>
                    <a:lstStyle/>
                    <a:p>
                      <a:pPr marL="342900" marR="0" lvl="0" indent="-342900" algn="l" defTabSz="914400" rtl="0" eaLnBrk="1" fontAlgn="base" latinLnBrk="0" hangingPunct="1">
                        <a:lnSpc>
                          <a:spcPct val="150000"/>
                        </a:lnSpc>
                        <a:spcBef>
                          <a:spcPct val="0"/>
                        </a:spcBef>
                        <a:spcAft>
                          <a:spcPct val="0"/>
                        </a:spcAft>
                        <a:buClrTx/>
                        <a:buSzTx/>
                        <a:buFontTx/>
                        <a:buNone/>
                        <a:tabLst/>
                      </a:pPr>
                      <a:r>
                        <a:rPr kumimoji="0" lang="tr-TR" sz="900" b="1" i="0" u="none" strike="noStrike" cap="none" normalizeH="0" baseline="0" dirty="0" smtClean="0">
                          <a:ln>
                            <a:noFill/>
                          </a:ln>
                          <a:solidFill>
                            <a:srgbClr val="000000"/>
                          </a:solidFill>
                          <a:effectLst/>
                          <a:latin typeface="Palatino Linotype" pitchFamily="18" charset="0"/>
                        </a:rPr>
                        <a:t>Mavi Yakalı</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900" b="1" i="0" u="none" strike="noStrike">
                          <a:solidFill>
                            <a:srgbClr val="000000"/>
                          </a:solidFill>
                          <a:effectLst/>
                          <a:latin typeface="Palatino Linotype" pitchFamily="18" charset="0"/>
                        </a:rPr>
                        <a:t>36,9%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900" b="0" i="0" u="none" strike="noStrike">
                          <a:solidFill>
                            <a:srgbClr val="000000"/>
                          </a:solidFill>
                          <a:effectLst/>
                          <a:latin typeface="Palatino Linotype" pitchFamily="18" charset="0"/>
                        </a:rPr>
                        <a:t>37,3%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900" b="0" i="0" u="none" strike="noStrike" dirty="0">
                          <a:solidFill>
                            <a:srgbClr val="000000"/>
                          </a:solidFill>
                          <a:effectLst/>
                          <a:latin typeface="Palatino Linotype" pitchFamily="18" charset="0"/>
                        </a:rPr>
                        <a:t>42,0%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900" b="0" i="0" u="none" strike="noStrike" dirty="0">
                          <a:solidFill>
                            <a:srgbClr val="000000"/>
                          </a:solidFill>
                          <a:effectLst/>
                          <a:latin typeface="Palatino Linotype" pitchFamily="18" charset="0"/>
                        </a:rPr>
                        <a:t>34,0%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65698">
                <a:tc>
                  <a:txBody>
                    <a:bodyPr/>
                    <a:lstStyle/>
                    <a:p>
                      <a:pPr marL="342900" marR="0" lvl="0" indent="-342900" algn="l" defTabSz="914400" rtl="0" eaLnBrk="1" fontAlgn="base" latinLnBrk="0" hangingPunct="1">
                        <a:lnSpc>
                          <a:spcPct val="150000"/>
                        </a:lnSpc>
                        <a:spcBef>
                          <a:spcPct val="0"/>
                        </a:spcBef>
                        <a:spcAft>
                          <a:spcPct val="0"/>
                        </a:spcAft>
                        <a:buClrTx/>
                        <a:buSzTx/>
                        <a:buFontTx/>
                        <a:buNone/>
                        <a:tabLst/>
                      </a:pPr>
                      <a:r>
                        <a:rPr kumimoji="0" lang="tr-TR" sz="900" b="1" i="0" u="none" strike="noStrike" cap="none" normalizeH="0" baseline="0" dirty="0" smtClean="0">
                          <a:ln>
                            <a:noFill/>
                          </a:ln>
                          <a:solidFill>
                            <a:srgbClr val="000000"/>
                          </a:solidFill>
                          <a:effectLst/>
                          <a:latin typeface="Palatino Linotype" pitchFamily="18" charset="0"/>
                        </a:rPr>
                        <a:t>Ar-Ge</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1" i="0" u="none" strike="noStrike" dirty="0">
                          <a:solidFill>
                            <a:srgbClr val="000000"/>
                          </a:solidFill>
                          <a:effectLst/>
                          <a:latin typeface="Palatino Linotype" pitchFamily="18" charset="0"/>
                        </a:rPr>
                        <a:t>13,8%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dirty="0">
                          <a:solidFill>
                            <a:srgbClr val="000000"/>
                          </a:solidFill>
                          <a:effectLst/>
                          <a:latin typeface="Palatino Linotype" pitchFamily="18" charset="0"/>
                        </a:rPr>
                        <a:t>20,3%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dirty="0">
                          <a:solidFill>
                            <a:srgbClr val="000000"/>
                          </a:solidFill>
                          <a:effectLst/>
                          <a:latin typeface="Palatino Linotype" pitchFamily="18" charset="0"/>
                        </a:rPr>
                        <a:t>14,3%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dirty="0">
                          <a:solidFill>
                            <a:srgbClr val="000000"/>
                          </a:solidFill>
                          <a:effectLst/>
                          <a:latin typeface="Palatino Linotype" pitchFamily="18" charset="0"/>
                        </a:rPr>
                        <a:t>9,4%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735">
                <a:tc>
                  <a:txBody>
                    <a:bodyPr/>
                    <a:lstStyle/>
                    <a:p>
                      <a:pPr marL="342900" marR="0" lvl="0" indent="-342900" algn="r" defTabSz="914400" rtl="0" eaLnBrk="0" fontAlgn="b" latinLnBrk="0" hangingPunct="0">
                        <a:lnSpc>
                          <a:spcPct val="100000"/>
                        </a:lnSpc>
                        <a:spcBef>
                          <a:spcPct val="20000"/>
                        </a:spcBef>
                        <a:spcAft>
                          <a:spcPct val="0"/>
                        </a:spcAft>
                        <a:buClrTx/>
                        <a:buSzTx/>
                        <a:buFontTx/>
                        <a:buNone/>
                        <a:tabLst/>
                      </a:pPr>
                      <a:r>
                        <a:rPr kumimoji="0" lang="tr-TR" sz="900" b="1" i="1" u="none" strike="noStrike" cap="none" normalizeH="0" baseline="0" smtClean="0">
                          <a:ln>
                            <a:noFill/>
                          </a:ln>
                          <a:solidFill>
                            <a:schemeClr val="bg1"/>
                          </a:solidFill>
                          <a:effectLst/>
                          <a:latin typeface="Palatino Linotype" pitchFamily="18" charset="0"/>
                        </a:rPr>
                        <a:t>BAZ</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900" b="1" i="1" u="none" strike="noStrike" cap="none" normalizeH="0" baseline="0" dirty="0" smtClean="0">
                          <a:ln>
                            <a:noFill/>
                          </a:ln>
                          <a:solidFill>
                            <a:schemeClr val="bg1"/>
                          </a:solidFill>
                          <a:effectLst/>
                          <a:latin typeface="Palatino Linotype" pitchFamily="18" charset="0"/>
                        </a:rPr>
                        <a:t>507</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900" b="1" i="1" u="none" strike="noStrike" cap="none" normalizeH="0" baseline="0" dirty="0" smtClean="0">
                          <a:ln>
                            <a:noFill/>
                          </a:ln>
                          <a:solidFill>
                            <a:schemeClr val="bg1"/>
                          </a:solidFill>
                          <a:effectLst/>
                          <a:latin typeface="Palatino Linotype" pitchFamily="18" charset="0"/>
                        </a:rPr>
                        <a:t>153</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900" b="1" i="1" u="none" strike="noStrike" cap="none" normalizeH="0" baseline="0" dirty="0" smtClean="0">
                          <a:ln>
                            <a:noFill/>
                          </a:ln>
                          <a:solidFill>
                            <a:schemeClr val="bg1"/>
                          </a:solidFill>
                          <a:effectLst/>
                          <a:latin typeface="Palatino Linotype" pitchFamily="18" charset="0"/>
                        </a:rPr>
                        <a:t>119</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900" b="1" i="1" u="none" strike="noStrike" cap="none" normalizeH="0" baseline="0" dirty="0" smtClean="0">
                          <a:ln>
                            <a:noFill/>
                          </a:ln>
                          <a:solidFill>
                            <a:schemeClr val="bg1"/>
                          </a:solidFill>
                          <a:effectLst/>
                          <a:latin typeface="Palatino Linotype" pitchFamily="18" charset="0"/>
                        </a:rPr>
                        <a:t>235</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bl>
          </a:graphicData>
        </a:graphic>
      </p:graphicFrame>
      <p:sp>
        <p:nvSpPr>
          <p:cNvPr id="49194" name="Text Box 29"/>
          <p:cNvSpPr txBox="1">
            <a:spLocks noChangeArrowheads="1"/>
          </p:cNvSpPr>
          <p:nvPr/>
        </p:nvSpPr>
        <p:spPr bwMode="auto">
          <a:xfrm>
            <a:off x="5154613" y="3675063"/>
            <a:ext cx="3810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a:t>Tablodaki oranlar; dönemde </a:t>
            </a:r>
            <a:r>
              <a:rPr lang="tr-TR" sz="1000" b="1" i="1" u="sng"/>
              <a:t>çalışan sayısının geçen yılın aynı döneminde göre arttığını belirten</a:t>
            </a:r>
            <a:r>
              <a:rPr lang="tr-TR" sz="1000"/>
              <a:t> firmaları ifade etmektedir.</a:t>
            </a:r>
          </a:p>
        </p:txBody>
      </p:sp>
      <p:sp>
        <p:nvSpPr>
          <p:cNvPr id="9"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49196" name="Text Box 8"/>
          <p:cNvSpPr txBox="1">
            <a:spLocks noChangeArrowheads="1"/>
          </p:cNvSpPr>
          <p:nvPr/>
        </p:nvSpPr>
        <p:spPr bwMode="auto">
          <a:xfrm>
            <a:off x="1476375" y="1412875"/>
            <a:ext cx="74882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solidFill>
                  <a:srgbClr val="000000"/>
                </a:solidFill>
              </a:rPr>
              <a:t>Ocak - Mart döneminde </a:t>
            </a:r>
            <a:r>
              <a:rPr lang="tr-TR" sz="1400" i="1" dirty="0">
                <a:solidFill>
                  <a:srgbClr val="000000"/>
                </a:solidFill>
              </a:rPr>
              <a:t>çalışan sayınız, geçen yıla göre nasıl değişti?</a:t>
            </a:r>
          </a:p>
        </p:txBody>
      </p:sp>
      <p:sp>
        <p:nvSpPr>
          <p:cNvPr id="11"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Yılın İlk Çeyreğinde </a:t>
            </a:r>
            <a:r>
              <a:rPr lang="tr-TR" sz="2000" b="1" dirty="0">
                <a:effectLst>
                  <a:outerShdw blurRad="38100" dist="38100" dir="2700000" algn="tl">
                    <a:srgbClr val="C0C0C0"/>
                  </a:outerShdw>
                </a:effectLst>
              </a:rPr>
              <a:t>İstihdam Değerlendirmesi</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0178" name="Object 76"/>
          <p:cNvGraphicFramePr>
            <a:graphicFrameLocks noChangeAspect="1"/>
          </p:cNvGraphicFramePr>
          <p:nvPr>
            <p:extLst>
              <p:ext uri="{D42A27DB-BD31-4B8C-83A1-F6EECF244321}">
                <p14:modId xmlns:p14="http://schemas.microsoft.com/office/powerpoint/2010/main" val="3845018954"/>
              </p:ext>
            </p:extLst>
          </p:nvPr>
        </p:nvGraphicFramePr>
        <p:xfrm>
          <a:off x="395288" y="2709863"/>
          <a:ext cx="7351712" cy="3743325"/>
        </p:xfrm>
        <a:graphic>
          <a:graphicData uri="http://schemas.openxmlformats.org/presentationml/2006/ole">
            <mc:AlternateContent xmlns:mc="http://schemas.openxmlformats.org/markup-compatibility/2006">
              <mc:Choice xmlns:v="urn:schemas-microsoft-com:vml" Requires="v">
                <p:oleObj spid="_x0000_s50515" name="Çizelge" r:id="rId3" imgW="7810469" imgH="3971803" progId="MSGraph.Chart.8">
                  <p:embed followColorScheme="full"/>
                </p:oleObj>
              </mc:Choice>
              <mc:Fallback>
                <p:oleObj name="Çizelge" r:id="rId3" imgW="7810469" imgH="3971803" progId="MSGraph.Chart.8">
                  <p:embed followColorScheme="full"/>
                  <p:pic>
                    <p:nvPicPr>
                      <p:cNvPr id="0" name="Object 76"/>
                      <p:cNvPicPr>
                        <a:picLocks noChangeAspect="1" noChangeArrowheads="1"/>
                      </p:cNvPicPr>
                      <p:nvPr/>
                    </p:nvPicPr>
                    <p:blipFill>
                      <a:blip r:embed="rId4"/>
                      <a:srcRect/>
                      <a:stretch>
                        <a:fillRect/>
                      </a:stretch>
                    </p:blipFill>
                    <p:spPr bwMode="auto">
                      <a:xfrm>
                        <a:off x="395288" y="2709863"/>
                        <a:ext cx="7351712" cy="3743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507</a:t>
            </a:r>
            <a:endParaRPr lang="tr-TR" sz="1200" b="1" dirty="0">
              <a:cs typeface="+mn-cs"/>
            </a:endParaRPr>
          </a:p>
        </p:txBody>
      </p:sp>
      <p:graphicFrame>
        <p:nvGraphicFramePr>
          <p:cNvPr id="7" name="Group 89"/>
          <p:cNvGraphicFramePr>
            <a:graphicFrameLocks noGrp="1"/>
          </p:cNvGraphicFramePr>
          <p:nvPr>
            <p:extLst>
              <p:ext uri="{D42A27DB-BD31-4B8C-83A1-F6EECF244321}">
                <p14:modId xmlns:p14="http://schemas.microsoft.com/office/powerpoint/2010/main" val="3572269179"/>
              </p:ext>
            </p:extLst>
          </p:nvPr>
        </p:nvGraphicFramePr>
        <p:xfrm>
          <a:off x="5154613" y="1844675"/>
          <a:ext cx="3809999" cy="1708152"/>
        </p:xfrm>
        <a:graphic>
          <a:graphicData uri="http://schemas.openxmlformats.org/drawingml/2006/table">
            <a:tbl>
              <a:tblPr/>
              <a:tblGrid>
                <a:gridCol w="937633"/>
                <a:gridCol w="718091"/>
                <a:gridCol w="718092"/>
                <a:gridCol w="718091"/>
                <a:gridCol w="718092"/>
              </a:tblGrid>
              <a:tr h="306323">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900" b="1" i="0" u="none" strike="noStrike" cap="none" normalizeH="0" baseline="0" dirty="0" smtClean="0">
                        <a:ln>
                          <a:noFill/>
                        </a:ln>
                        <a:solidFill>
                          <a:schemeClr val="bg1"/>
                        </a:solidFill>
                        <a:effectLst/>
                        <a:latin typeface="Palatino Linotype" pitchFamily="18" charset="0"/>
                      </a:endParaRPr>
                    </a:p>
                  </a:txBody>
                  <a:tcPr marL="90022" marR="90022" marT="46769" marB="4676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900" b="1" i="0" u="none" strike="noStrike" cap="none" normalizeH="0" baseline="0" dirty="0" smtClean="0">
                          <a:ln>
                            <a:noFill/>
                          </a:ln>
                          <a:solidFill>
                            <a:schemeClr val="bg1"/>
                          </a:solidFill>
                          <a:effectLst/>
                          <a:latin typeface="Palatino Linotype" pitchFamily="18" charset="0"/>
                        </a:rPr>
                        <a:t>Genel</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900" b="1" i="0" u="none" strike="noStrike" cap="none" normalizeH="0" baseline="0" smtClean="0">
                          <a:ln>
                            <a:noFill/>
                          </a:ln>
                          <a:solidFill>
                            <a:schemeClr val="bg1"/>
                          </a:solidFill>
                          <a:effectLst/>
                          <a:latin typeface="Palatino Linotype" pitchFamily="18" charset="0"/>
                        </a:rPr>
                        <a:t>İlk 500</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900" b="1" i="0" u="none" strike="noStrike" cap="none" normalizeH="0" baseline="0" smtClean="0">
                          <a:ln>
                            <a:noFill/>
                          </a:ln>
                          <a:solidFill>
                            <a:schemeClr val="bg1"/>
                          </a:solidFill>
                          <a:effectLst/>
                          <a:latin typeface="Palatino Linotype" pitchFamily="18" charset="0"/>
                        </a:rPr>
                        <a:t>İkinci 500</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900" b="1" i="0" u="none" strike="noStrike" cap="none" normalizeH="0" baseline="0" smtClean="0">
                          <a:ln>
                            <a:noFill/>
                          </a:ln>
                          <a:solidFill>
                            <a:schemeClr val="bg1"/>
                          </a:solidFill>
                          <a:effectLst/>
                          <a:latin typeface="Palatino Linotype" pitchFamily="18" charset="0"/>
                        </a:rPr>
                        <a:t>Diğer</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365698">
                <a:tc>
                  <a:txBody>
                    <a:bodyPr/>
                    <a:lstStyle/>
                    <a:p>
                      <a:pPr marL="342900" marR="0" lvl="0" indent="-342900" algn="l" defTabSz="914400" rtl="0" eaLnBrk="1" fontAlgn="base" latinLnBrk="0" hangingPunct="1">
                        <a:lnSpc>
                          <a:spcPct val="150000"/>
                        </a:lnSpc>
                        <a:spcBef>
                          <a:spcPct val="0"/>
                        </a:spcBef>
                        <a:spcAft>
                          <a:spcPct val="0"/>
                        </a:spcAft>
                        <a:buClrTx/>
                        <a:buSzTx/>
                        <a:buFontTx/>
                        <a:buNone/>
                        <a:tabLst/>
                      </a:pPr>
                      <a:r>
                        <a:rPr kumimoji="0" lang="tr-TR" sz="900" b="1" i="0" u="none" strike="noStrike" cap="none" normalizeH="0" baseline="0" dirty="0" smtClean="0">
                          <a:ln>
                            <a:noFill/>
                          </a:ln>
                          <a:solidFill>
                            <a:srgbClr val="000000"/>
                          </a:solidFill>
                          <a:effectLst/>
                          <a:latin typeface="Palatino Linotype" pitchFamily="18" charset="0"/>
                        </a:rPr>
                        <a:t>Beyaz Yakalı</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1" i="0" u="none" strike="noStrike">
                          <a:solidFill>
                            <a:srgbClr val="000000"/>
                          </a:solidFill>
                          <a:effectLst/>
                          <a:latin typeface="Palatino Linotype" pitchFamily="18" charset="0"/>
                        </a:rPr>
                        <a:t>30,8%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dirty="0">
                          <a:solidFill>
                            <a:srgbClr val="000000"/>
                          </a:solidFill>
                          <a:effectLst/>
                          <a:latin typeface="Palatino Linotype" pitchFamily="18" charset="0"/>
                        </a:rPr>
                        <a:t>35,9%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dirty="0">
                          <a:solidFill>
                            <a:srgbClr val="000000"/>
                          </a:solidFill>
                          <a:effectLst/>
                          <a:latin typeface="Palatino Linotype" pitchFamily="18" charset="0"/>
                        </a:rPr>
                        <a:t>36,1%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dirty="0">
                          <a:solidFill>
                            <a:srgbClr val="000000"/>
                          </a:solidFill>
                          <a:effectLst/>
                          <a:latin typeface="Palatino Linotype" pitchFamily="18" charset="0"/>
                        </a:rPr>
                        <a:t>24,7%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65698">
                <a:tc>
                  <a:txBody>
                    <a:bodyPr/>
                    <a:lstStyle/>
                    <a:p>
                      <a:pPr marL="342900" marR="0" lvl="0" indent="-342900" algn="l" defTabSz="914400" rtl="0" eaLnBrk="1" fontAlgn="base" latinLnBrk="0" hangingPunct="1">
                        <a:lnSpc>
                          <a:spcPct val="150000"/>
                        </a:lnSpc>
                        <a:spcBef>
                          <a:spcPct val="0"/>
                        </a:spcBef>
                        <a:spcAft>
                          <a:spcPct val="0"/>
                        </a:spcAft>
                        <a:buClrTx/>
                        <a:buSzTx/>
                        <a:buFontTx/>
                        <a:buNone/>
                        <a:tabLst/>
                      </a:pPr>
                      <a:r>
                        <a:rPr kumimoji="0" lang="tr-TR" sz="900" b="1" i="0" u="none" strike="noStrike" cap="none" normalizeH="0" baseline="0" dirty="0" smtClean="0">
                          <a:ln>
                            <a:noFill/>
                          </a:ln>
                          <a:solidFill>
                            <a:srgbClr val="000000"/>
                          </a:solidFill>
                          <a:effectLst/>
                          <a:latin typeface="Palatino Linotype" pitchFamily="18" charset="0"/>
                        </a:rPr>
                        <a:t>Mavi Yakalı</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900" b="1" i="0" u="none" strike="noStrike">
                          <a:solidFill>
                            <a:srgbClr val="000000"/>
                          </a:solidFill>
                          <a:effectLst/>
                          <a:latin typeface="Palatino Linotype" pitchFamily="18" charset="0"/>
                        </a:rPr>
                        <a:t>34,5%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900" b="0" i="0" u="none" strike="noStrike">
                          <a:solidFill>
                            <a:srgbClr val="000000"/>
                          </a:solidFill>
                          <a:effectLst/>
                          <a:latin typeface="Palatino Linotype" pitchFamily="18" charset="0"/>
                        </a:rPr>
                        <a:t>34,0%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900" b="0" i="0" u="none" strike="noStrike">
                          <a:solidFill>
                            <a:srgbClr val="000000"/>
                          </a:solidFill>
                          <a:effectLst/>
                          <a:latin typeface="Palatino Linotype" pitchFamily="18" charset="0"/>
                        </a:rPr>
                        <a:t>43,7%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900" b="0" i="0" u="none" strike="noStrike" dirty="0">
                          <a:solidFill>
                            <a:srgbClr val="000000"/>
                          </a:solidFill>
                          <a:effectLst/>
                          <a:latin typeface="Palatino Linotype" pitchFamily="18" charset="0"/>
                        </a:rPr>
                        <a:t>30,2%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65698">
                <a:tc>
                  <a:txBody>
                    <a:bodyPr/>
                    <a:lstStyle/>
                    <a:p>
                      <a:pPr marL="342900" marR="0" lvl="0" indent="-342900" algn="l" defTabSz="914400" rtl="0" eaLnBrk="1" fontAlgn="base" latinLnBrk="0" hangingPunct="1">
                        <a:lnSpc>
                          <a:spcPct val="150000"/>
                        </a:lnSpc>
                        <a:spcBef>
                          <a:spcPct val="0"/>
                        </a:spcBef>
                        <a:spcAft>
                          <a:spcPct val="0"/>
                        </a:spcAft>
                        <a:buClrTx/>
                        <a:buSzTx/>
                        <a:buFontTx/>
                        <a:buNone/>
                        <a:tabLst/>
                      </a:pPr>
                      <a:r>
                        <a:rPr kumimoji="0" lang="tr-TR" sz="900" b="1" i="0" u="none" strike="noStrike" cap="none" normalizeH="0" baseline="0" dirty="0" smtClean="0">
                          <a:ln>
                            <a:noFill/>
                          </a:ln>
                          <a:solidFill>
                            <a:srgbClr val="000000"/>
                          </a:solidFill>
                          <a:effectLst/>
                          <a:latin typeface="Palatino Linotype" pitchFamily="18" charset="0"/>
                        </a:rPr>
                        <a:t>Ar-Ge</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1" i="0" u="none" strike="noStrike" dirty="0">
                          <a:solidFill>
                            <a:srgbClr val="000000"/>
                          </a:solidFill>
                          <a:effectLst/>
                          <a:latin typeface="Palatino Linotype" pitchFamily="18" charset="0"/>
                        </a:rPr>
                        <a:t>13,8%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dirty="0">
                          <a:solidFill>
                            <a:srgbClr val="000000"/>
                          </a:solidFill>
                          <a:effectLst/>
                          <a:latin typeface="Palatino Linotype" pitchFamily="18" charset="0"/>
                        </a:rPr>
                        <a:t>18,3%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dirty="0">
                          <a:solidFill>
                            <a:srgbClr val="000000"/>
                          </a:solidFill>
                          <a:effectLst/>
                          <a:latin typeface="Palatino Linotype" pitchFamily="18" charset="0"/>
                        </a:rPr>
                        <a:t>12,6%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900" b="0" i="0" u="none" strike="noStrike" dirty="0">
                          <a:solidFill>
                            <a:srgbClr val="000000"/>
                          </a:solidFill>
                          <a:effectLst/>
                          <a:latin typeface="Palatino Linotype" pitchFamily="18" charset="0"/>
                        </a:rPr>
                        <a:t>11,5%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735">
                <a:tc>
                  <a:txBody>
                    <a:bodyPr/>
                    <a:lstStyle/>
                    <a:p>
                      <a:pPr marL="342900" marR="0" lvl="0" indent="-342900" algn="r" defTabSz="914400" rtl="0" eaLnBrk="0" fontAlgn="b" latinLnBrk="0" hangingPunct="0">
                        <a:lnSpc>
                          <a:spcPct val="100000"/>
                        </a:lnSpc>
                        <a:spcBef>
                          <a:spcPct val="20000"/>
                        </a:spcBef>
                        <a:spcAft>
                          <a:spcPct val="0"/>
                        </a:spcAft>
                        <a:buClrTx/>
                        <a:buSzTx/>
                        <a:buFontTx/>
                        <a:buNone/>
                        <a:tabLst/>
                      </a:pPr>
                      <a:r>
                        <a:rPr kumimoji="0" lang="tr-TR" sz="900" b="1" i="1" u="none" strike="noStrike" cap="none" normalizeH="0" baseline="0" smtClean="0">
                          <a:ln>
                            <a:noFill/>
                          </a:ln>
                          <a:solidFill>
                            <a:schemeClr val="bg1"/>
                          </a:solidFill>
                          <a:effectLst/>
                          <a:latin typeface="Palatino Linotype" pitchFamily="18" charset="0"/>
                        </a:rPr>
                        <a:t>BAZ</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900" b="1" i="1" u="none" strike="noStrike" cap="none" normalizeH="0" baseline="0" dirty="0" smtClean="0">
                          <a:ln>
                            <a:noFill/>
                          </a:ln>
                          <a:solidFill>
                            <a:schemeClr val="bg1"/>
                          </a:solidFill>
                          <a:effectLst/>
                          <a:latin typeface="Palatino Linotype" pitchFamily="18" charset="0"/>
                        </a:rPr>
                        <a:t>507</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900" b="1" i="1" u="none" strike="noStrike" cap="none" normalizeH="0" baseline="0" dirty="0" smtClean="0">
                          <a:ln>
                            <a:noFill/>
                          </a:ln>
                          <a:solidFill>
                            <a:schemeClr val="bg1"/>
                          </a:solidFill>
                          <a:effectLst/>
                          <a:latin typeface="Palatino Linotype" pitchFamily="18" charset="0"/>
                        </a:rPr>
                        <a:t>159</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900" b="1" i="1" u="none" strike="noStrike" cap="none" normalizeH="0" baseline="0" dirty="0" smtClean="0">
                          <a:ln>
                            <a:noFill/>
                          </a:ln>
                          <a:solidFill>
                            <a:schemeClr val="bg1"/>
                          </a:solidFill>
                          <a:effectLst/>
                          <a:latin typeface="Palatino Linotype" pitchFamily="18" charset="0"/>
                        </a:rPr>
                        <a:t>119</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900" b="1" i="1" u="none" strike="noStrike" cap="none" normalizeH="0" baseline="0" dirty="0" smtClean="0">
                          <a:ln>
                            <a:noFill/>
                          </a:ln>
                          <a:solidFill>
                            <a:schemeClr val="bg1"/>
                          </a:solidFill>
                          <a:effectLst/>
                          <a:latin typeface="Palatino Linotype" pitchFamily="18" charset="0"/>
                        </a:rPr>
                        <a:t>235</a:t>
                      </a:r>
                    </a:p>
                  </a:txBody>
                  <a:tcPr marL="91462" marR="91462" marT="45689" marB="45689"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bl>
          </a:graphicData>
        </a:graphic>
      </p:graphicFrame>
      <p:sp>
        <p:nvSpPr>
          <p:cNvPr id="50218" name="Text Box 29"/>
          <p:cNvSpPr txBox="1">
            <a:spLocks noChangeArrowheads="1"/>
          </p:cNvSpPr>
          <p:nvPr/>
        </p:nvSpPr>
        <p:spPr bwMode="auto">
          <a:xfrm>
            <a:off x="5154613" y="3675063"/>
            <a:ext cx="38100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a:t>Tablodaki oranlar; gelecek dönemde </a:t>
            </a:r>
            <a:r>
              <a:rPr lang="tr-TR" sz="1000" b="1" i="1" u="sng"/>
              <a:t>yeni çalışan istihdam edeceğini  belirten</a:t>
            </a:r>
            <a:r>
              <a:rPr lang="tr-TR" sz="1000"/>
              <a:t> firmaları ifade etmektedir.</a:t>
            </a:r>
          </a:p>
        </p:txBody>
      </p:sp>
      <p:sp>
        <p:nvSpPr>
          <p:cNvPr id="9"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50220" name="Text Box 8"/>
          <p:cNvSpPr txBox="1">
            <a:spLocks noChangeArrowheads="1"/>
          </p:cNvSpPr>
          <p:nvPr/>
        </p:nvSpPr>
        <p:spPr bwMode="auto">
          <a:xfrm>
            <a:off x="1476375" y="1412875"/>
            <a:ext cx="7488238"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u="sng" dirty="0" smtClean="0">
                <a:solidFill>
                  <a:srgbClr val="000000"/>
                </a:solidFill>
              </a:rPr>
              <a:t>Nisan - Haziran döneminde</a:t>
            </a:r>
            <a:r>
              <a:rPr lang="tr-TR" sz="1400" i="1" dirty="0">
                <a:solidFill>
                  <a:srgbClr val="000000"/>
                </a:solidFill>
              </a:rPr>
              <a:t>, yeni çalışan istihdam edecek misiniz?</a:t>
            </a:r>
          </a:p>
        </p:txBody>
      </p:sp>
      <p:sp>
        <p:nvSpPr>
          <p:cNvPr id="11"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Yılın 2. Çeyreğine </a:t>
            </a:r>
            <a:r>
              <a:rPr lang="tr-TR" sz="2000" b="1" dirty="0">
                <a:effectLst>
                  <a:outerShdw blurRad="38100" dist="38100" dir="2700000" algn="tl">
                    <a:srgbClr val="C0C0C0"/>
                  </a:outerShdw>
                </a:effectLst>
              </a:rPr>
              <a:t>İlişkin İstihdam Beklentisi</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507</a:t>
            </a:r>
            <a:endParaRPr lang="tr-TR" sz="1200" b="1" dirty="0">
              <a:cs typeface="+mn-cs"/>
            </a:endParaRPr>
          </a:p>
        </p:txBody>
      </p:sp>
      <p:graphicFrame>
        <p:nvGraphicFramePr>
          <p:cNvPr id="51203" name="Object 39"/>
          <p:cNvGraphicFramePr>
            <a:graphicFrameLocks noChangeAspect="1"/>
          </p:cNvGraphicFramePr>
          <p:nvPr>
            <p:extLst>
              <p:ext uri="{D42A27DB-BD31-4B8C-83A1-F6EECF244321}">
                <p14:modId xmlns:p14="http://schemas.microsoft.com/office/powerpoint/2010/main" val="2515540059"/>
              </p:ext>
            </p:extLst>
          </p:nvPr>
        </p:nvGraphicFramePr>
        <p:xfrm>
          <a:off x="684213" y="1628775"/>
          <a:ext cx="7766050" cy="4224338"/>
        </p:xfrm>
        <a:graphic>
          <a:graphicData uri="http://schemas.openxmlformats.org/presentationml/2006/ole">
            <mc:AlternateContent xmlns:mc="http://schemas.openxmlformats.org/markup-compatibility/2006">
              <mc:Choice xmlns:v="urn:schemas-microsoft-com:vml" Requires="v">
                <p:oleObj spid="_x0000_s51502" name="Çizelge" r:id="rId3" imgW="7762960" imgH="4229049" progId="MSGraph.Chart.8">
                  <p:embed followColorScheme="full"/>
                </p:oleObj>
              </mc:Choice>
              <mc:Fallback>
                <p:oleObj name="Çizelge" r:id="rId3" imgW="7762960" imgH="4229049" progId="MSGraph.Chart.8">
                  <p:embed followColorScheme="full"/>
                  <p:pic>
                    <p:nvPicPr>
                      <p:cNvPr id="0" name="Object 39"/>
                      <p:cNvPicPr>
                        <a:picLocks noChangeAspect="1" noChangeArrowheads="1"/>
                      </p:cNvPicPr>
                      <p:nvPr/>
                    </p:nvPicPr>
                    <p:blipFill>
                      <a:blip r:embed="rId4"/>
                      <a:srcRect/>
                      <a:stretch>
                        <a:fillRect/>
                      </a:stretch>
                    </p:blipFill>
                    <p:spPr bwMode="auto">
                      <a:xfrm>
                        <a:off x="684213" y="1628775"/>
                        <a:ext cx="7766050" cy="4224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204" name="Text Box 29"/>
          <p:cNvSpPr txBox="1">
            <a:spLocks noChangeArrowheads="1"/>
          </p:cNvSpPr>
          <p:nvPr/>
        </p:nvSpPr>
        <p:spPr bwMode="auto">
          <a:xfrm>
            <a:off x="942975" y="5732463"/>
            <a:ext cx="69818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grafikte; firmaların </a:t>
            </a:r>
            <a:r>
              <a:rPr lang="tr-TR" sz="1000" dirty="0" smtClean="0"/>
              <a:t>2012 </a:t>
            </a:r>
            <a:r>
              <a:rPr lang="tr-TR" sz="1000" dirty="0"/>
              <a:t>yılı sonuna kadar yeni istihdam ve işten ayrılmalar sonucunda çalışan sayılarındaki artış ya da azalış yönünde değişim öngörüleri firmaların ihracat büyüklükleri </a:t>
            </a:r>
            <a:r>
              <a:rPr lang="tr-TR" sz="1000" dirty="0" err="1"/>
              <a:t>kırılımında</a:t>
            </a:r>
            <a:r>
              <a:rPr lang="tr-TR" sz="1000" dirty="0"/>
              <a:t> incelenmektedir. Yaklaşık olarak her 10 firmadan 4’ü </a:t>
            </a:r>
            <a:r>
              <a:rPr lang="tr-TR" sz="1000" dirty="0" smtClean="0"/>
              <a:t>2012 </a:t>
            </a:r>
            <a:r>
              <a:rPr lang="tr-TR" sz="1000" dirty="0"/>
              <a:t>yıl sonunda  oluşacak istihdam hareketleri sonucunda çalışan sayısında artış olacağını öngörmektedir. Diğer taraftan yıl sonunda  çalışan sayısının azalacağını belirten firmaların oranı %</a:t>
            </a:r>
            <a:r>
              <a:rPr lang="tr-TR" sz="1000" dirty="0" smtClean="0"/>
              <a:t>13,8’dir</a:t>
            </a:r>
            <a:r>
              <a:rPr lang="tr-TR" sz="1000" dirty="0"/>
              <a:t>.</a:t>
            </a:r>
          </a:p>
        </p:txBody>
      </p:sp>
      <p:sp>
        <p:nvSpPr>
          <p:cNvPr id="51205" name="AutoShape 3"/>
          <p:cNvSpPr>
            <a:spLocks noChangeArrowheads="1"/>
          </p:cNvSpPr>
          <p:nvPr/>
        </p:nvSpPr>
        <p:spPr bwMode="auto">
          <a:xfrm>
            <a:off x="3502025" y="1989138"/>
            <a:ext cx="2438400" cy="935037"/>
          </a:xfrm>
          <a:prstGeom prst="roundRect">
            <a:avLst>
              <a:gd name="adj" fmla="val 16667"/>
            </a:avLst>
          </a:prstGeom>
          <a:solidFill>
            <a:srgbClr val="FF9900"/>
          </a:solidFill>
          <a:ln>
            <a:noFill/>
          </a:ln>
          <a:effectLst>
            <a:prstShdw prst="shdw17" dist="17961" dir="2700000">
              <a:srgbClr val="995C00"/>
            </a:prstShdw>
          </a:effectLst>
          <a:extLst>
            <a:ext uri="{91240B29-F687-4F45-9708-019B960494DF}">
              <a14:hiddenLine xmlns:a14="http://schemas.microsoft.com/office/drawing/2010/main" w="9525">
                <a:solidFill>
                  <a:srgbClr val="000000"/>
                </a:solidFill>
                <a:round/>
                <a:headEnd/>
                <a:tailEnd/>
              </a14:hiddenLine>
            </a:ext>
          </a:extLst>
        </p:spPr>
        <p:txBody>
          <a:bodyPr wrap="none" anchor="ctr"/>
          <a:lstStyle/>
          <a:p>
            <a:pPr algn="ctr"/>
            <a:r>
              <a:rPr lang="tr-TR" sz="1200" b="1" dirty="0" smtClean="0">
                <a:solidFill>
                  <a:srgbClr val="FFFFFF"/>
                </a:solidFill>
              </a:rPr>
              <a:t>2012 </a:t>
            </a:r>
            <a:r>
              <a:rPr lang="tr-TR" sz="1200" b="1" dirty="0">
                <a:solidFill>
                  <a:srgbClr val="FFFFFF"/>
                </a:solidFill>
              </a:rPr>
              <a:t>Yılında İstihdam Edilmesi </a:t>
            </a:r>
          </a:p>
          <a:p>
            <a:pPr algn="ctr"/>
            <a:r>
              <a:rPr lang="tr-TR" sz="1200" b="1" dirty="0">
                <a:solidFill>
                  <a:srgbClr val="FFFFFF"/>
                </a:solidFill>
              </a:rPr>
              <a:t>Planlanan</a:t>
            </a:r>
          </a:p>
          <a:p>
            <a:pPr algn="ctr"/>
            <a:r>
              <a:rPr lang="tr-TR" sz="1200" b="1" dirty="0">
                <a:solidFill>
                  <a:srgbClr val="FFFFFF"/>
                </a:solidFill>
              </a:rPr>
              <a:t>Ortalama Yeni Çalışan Sayısı</a:t>
            </a:r>
          </a:p>
          <a:p>
            <a:pPr algn="ctr"/>
            <a:r>
              <a:rPr lang="tr-TR" sz="1400" b="1" dirty="0" smtClean="0">
                <a:solidFill>
                  <a:srgbClr val="FFFFFF"/>
                </a:solidFill>
              </a:rPr>
              <a:t>+9</a:t>
            </a:r>
            <a:endParaRPr lang="tr-TR" sz="1200" b="1" baseline="30000" dirty="0">
              <a:solidFill>
                <a:schemeClr val="bg1"/>
              </a:solidFill>
            </a:endParaRPr>
          </a:p>
        </p:txBody>
      </p:sp>
      <p:sp>
        <p:nvSpPr>
          <p:cNvPr id="9"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51207" name="Text Box 8"/>
          <p:cNvSpPr txBox="1">
            <a:spLocks noChangeArrowheads="1"/>
          </p:cNvSpPr>
          <p:nvPr/>
        </p:nvSpPr>
        <p:spPr bwMode="auto">
          <a:xfrm>
            <a:off x="1476375" y="1341438"/>
            <a:ext cx="7488238"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b="1" i="1" u="sng" dirty="0" smtClean="0">
                <a:solidFill>
                  <a:srgbClr val="000000"/>
                </a:solidFill>
              </a:rPr>
              <a:t>2012 </a:t>
            </a:r>
            <a:r>
              <a:rPr lang="tr-TR" sz="1400" b="1" i="1" u="sng" dirty="0">
                <a:solidFill>
                  <a:srgbClr val="000000"/>
                </a:solidFill>
              </a:rPr>
              <a:t>yılı sonuna kadar </a:t>
            </a:r>
            <a:r>
              <a:rPr lang="tr-TR" sz="1400" i="1" dirty="0">
                <a:solidFill>
                  <a:srgbClr val="000000"/>
                </a:solidFill>
              </a:rPr>
              <a:t>kaç yeni çalışan istihdam etmeyi planlıyorsunuz? yılı sonuna kadar emeklilik, iş akdinin feshi ya da maluliyet gibi nedenlerle kaç kişinin işten ayrılacağını öngörüyorsunuz? </a:t>
            </a:r>
          </a:p>
        </p:txBody>
      </p:sp>
      <p:sp>
        <p:nvSpPr>
          <p:cNvPr id="11"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Yılın 2. Çeyreğinden </a:t>
            </a:r>
            <a:r>
              <a:rPr lang="tr-TR" sz="2000" b="1" dirty="0">
                <a:effectLst>
                  <a:outerShdw blurRad="38100" dist="38100" dir="2700000" algn="tl">
                    <a:srgbClr val="C0C0C0"/>
                  </a:outerShdw>
                </a:effectLst>
              </a:rPr>
              <a:t>İstihdam Değerlendirmesi</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507</a:t>
            </a:r>
            <a:endParaRPr lang="tr-TR" sz="1200" b="1" dirty="0">
              <a:cs typeface="+mn-cs"/>
            </a:endParaRPr>
          </a:p>
        </p:txBody>
      </p:sp>
      <p:graphicFrame>
        <p:nvGraphicFramePr>
          <p:cNvPr id="52227" name="Object 36"/>
          <p:cNvGraphicFramePr>
            <a:graphicFrameLocks noChangeAspect="1"/>
          </p:cNvGraphicFramePr>
          <p:nvPr>
            <p:extLst>
              <p:ext uri="{D42A27DB-BD31-4B8C-83A1-F6EECF244321}">
                <p14:modId xmlns:p14="http://schemas.microsoft.com/office/powerpoint/2010/main" val="1992890927"/>
              </p:ext>
            </p:extLst>
          </p:nvPr>
        </p:nvGraphicFramePr>
        <p:xfrm>
          <a:off x="468313" y="2271713"/>
          <a:ext cx="8013700" cy="3965575"/>
        </p:xfrm>
        <a:graphic>
          <a:graphicData uri="http://schemas.openxmlformats.org/presentationml/2006/ole">
            <mc:AlternateContent xmlns:mc="http://schemas.openxmlformats.org/markup-compatibility/2006">
              <mc:Choice xmlns:v="urn:schemas-microsoft-com:vml" Requires="v">
                <p:oleObj spid="_x0000_s52524" name="Çizelge" r:id="rId3" imgW="8010495" imgH="3962355" progId="MSGraph.Chart.8">
                  <p:embed followColorScheme="full"/>
                </p:oleObj>
              </mc:Choice>
              <mc:Fallback>
                <p:oleObj name="Çizelge" r:id="rId3" imgW="8010495" imgH="3962355" progId="MSGraph.Chart.8">
                  <p:embed followColorScheme="full"/>
                  <p:pic>
                    <p:nvPicPr>
                      <p:cNvPr id="0" name="Object 36"/>
                      <p:cNvPicPr>
                        <a:picLocks noChangeAspect="1" noChangeArrowheads="1"/>
                      </p:cNvPicPr>
                      <p:nvPr/>
                    </p:nvPicPr>
                    <p:blipFill>
                      <a:blip r:embed="rId4"/>
                      <a:srcRect/>
                      <a:stretch>
                        <a:fillRect/>
                      </a:stretch>
                    </p:blipFill>
                    <p:spPr bwMode="auto">
                      <a:xfrm>
                        <a:off x="468313" y="2271713"/>
                        <a:ext cx="8013700" cy="3965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52229" name="Text Box 8"/>
          <p:cNvSpPr txBox="1">
            <a:spLocks noChangeArrowheads="1"/>
          </p:cNvSpPr>
          <p:nvPr/>
        </p:nvSpPr>
        <p:spPr bwMode="auto">
          <a:xfrm>
            <a:off x="1476375" y="1412875"/>
            <a:ext cx="73580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Ocak - Mart döneminde </a:t>
            </a:r>
            <a:r>
              <a:rPr lang="tr-TR" sz="1400" i="1" dirty="0"/>
              <a:t>yaptığınız yurt içi ve yurt dışı yatırımın türlerini belirtiniz </a:t>
            </a:r>
            <a:r>
              <a:rPr lang="tr-TR" sz="1200" i="1" dirty="0"/>
              <a:t>(Çok Cevap)</a:t>
            </a:r>
          </a:p>
        </p:txBody>
      </p:sp>
      <p:sp>
        <p:nvSpPr>
          <p:cNvPr id="9"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Yılın İlk Çeyreğinde </a:t>
            </a:r>
            <a:r>
              <a:rPr lang="tr-TR" sz="2000" b="1" dirty="0">
                <a:effectLst>
                  <a:outerShdw blurRad="38100" dist="38100" dir="2700000" algn="tl">
                    <a:srgbClr val="C0C0C0"/>
                  </a:outerShdw>
                </a:effectLst>
              </a:rPr>
              <a:t>Gerçekleştirilen Yatırımlar</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113" name="Group 217"/>
          <p:cNvGraphicFramePr>
            <a:graphicFrameLocks noGrp="1"/>
          </p:cNvGraphicFramePr>
          <p:nvPr>
            <p:extLst>
              <p:ext uri="{D42A27DB-BD31-4B8C-83A1-F6EECF244321}">
                <p14:modId xmlns:p14="http://schemas.microsoft.com/office/powerpoint/2010/main" val="4191673460"/>
              </p:ext>
            </p:extLst>
          </p:nvPr>
        </p:nvGraphicFramePr>
        <p:xfrm>
          <a:off x="533400" y="1903413"/>
          <a:ext cx="8185150" cy="2746376"/>
        </p:xfrm>
        <a:graphic>
          <a:graphicData uri="http://schemas.openxmlformats.org/drawingml/2006/table">
            <a:tbl>
              <a:tblPr/>
              <a:tblGrid>
                <a:gridCol w="2182813"/>
                <a:gridCol w="712787"/>
                <a:gridCol w="712788"/>
                <a:gridCol w="887412"/>
                <a:gridCol w="685800"/>
                <a:gridCol w="685800"/>
                <a:gridCol w="685800"/>
                <a:gridCol w="914400"/>
                <a:gridCol w="717550"/>
              </a:tblGrid>
              <a:tr h="30638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200" b="1" i="0" u="none" strike="noStrike" cap="none" normalizeH="0" baseline="0" dirty="0" smtClean="0">
                        <a:ln>
                          <a:noFill/>
                        </a:ln>
                        <a:solidFill>
                          <a:schemeClr val="bg1"/>
                        </a:solidFill>
                        <a:effectLst/>
                        <a:latin typeface="Palatino Linotype" pitchFamily="18" charset="0"/>
                      </a:endParaRPr>
                    </a:p>
                  </a:txBody>
                  <a:tcPr marL="90000" marR="90000" marT="46778" marB="4677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gridSpan="4">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Yurt İçi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hMerge="1">
                  <a:txBody>
                    <a:bodyPr/>
                    <a:lstStyle/>
                    <a:p>
                      <a:endParaRPr lang="tr-TR"/>
                    </a:p>
                  </a:txBody>
                  <a:tcPr/>
                </a:tc>
                <a:tc hMerge="1">
                  <a:txBody>
                    <a:bodyPr/>
                    <a:lstStyle/>
                    <a:p>
                      <a:endParaRPr lang="tr-TR"/>
                    </a:p>
                  </a:txBody>
                  <a:tcPr/>
                </a:tc>
                <a:tc hMerge="1">
                  <a:txBody>
                    <a:bodyPr/>
                    <a:lstStyle/>
                    <a:p>
                      <a:endParaRPr lang="tr-TR"/>
                    </a:p>
                  </a:txBody>
                  <a:tcPr/>
                </a:tc>
                <a:tc gridSpan="4">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Yurt Dışı</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30638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200" b="1" i="0" u="none" strike="noStrike" cap="none" normalizeH="0" baseline="0" smtClean="0">
                        <a:ln>
                          <a:noFill/>
                        </a:ln>
                        <a:solidFill>
                          <a:schemeClr val="bg1"/>
                        </a:solidFill>
                        <a:effectLst/>
                        <a:latin typeface="Palatino Linotype" pitchFamily="18" charset="0"/>
                      </a:endParaRPr>
                    </a:p>
                  </a:txBody>
                  <a:tcPr marL="90000" marR="90000" marT="46778" marB="4677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Genel</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İlk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İkinci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Diğer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Genel</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İlk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İkinci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Diğer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304800">
                <a:tc>
                  <a:txBody>
                    <a:bodyPr/>
                    <a:lstStyle/>
                    <a:p>
                      <a:pPr algn="l" fontAlgn="t"/>
                      <a:r>
                        <a:rPr lang="tr-TR" sz="1200" b="1" i="0" u="none" strike="noStrike" dirty="0">
                          <a:solidFill>
                            <a:srgbClr val="000000"/>
                          </a:solidFill>
                          <a:effectLst/>
                          <a:latin typeface="Palatino Linotype" pitchFamily="18" charset="0"/>
                        </a:rPr>
                        <a:t>Modernizasyon</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32,0%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39,9%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30,3%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27,7%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8,7%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13,1%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6,7%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6,8%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algn="l" fontAlgn="t"/>
                      <a:r>
                        <a:rPr lang="tr-TR" sz="1200" b="1" i="0" u="none" strike="noStrike" dirty="0">
                          <a:solidFill>
                            <a:srgbClr val="000000"/>
                          </a:solidFill>
                          <a:effectLst/>
                          <a:latin typeface="Palatino Linotype" pitchFamily="18" charset="0"/>
                        </a:rPr>
                        <a:t>Kapasite artırımı</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26,0%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30,7%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27,7%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22,1%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7,9%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10,5%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8,4%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6,0%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algn="l" fontAlgn="t"/>
                      <a:r>
                        <a:rPr lang="tr-TR" sz="1200" b="1" i="0" u="none" strike="noStrike" dirty="0">
                          <a:solidFill>
                            <a:srgbClr val="000000"/>
                          </a:solidFill>
                          <a:effectLst/>
                          <a:latin typeface="Palatino Linotype" pitchFamily="18" charset="0"/>
                        </a:rPr>
                        <a:t>Ar-Ge / inovasyon yatırımı</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16,4%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20,9%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18,5%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12,3%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4,1%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6,5%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algn="l" fontAlgn="t"/>
                      <a:r>
                        <a:rPr lang="fi-FI" sz="1200" b="1" i="0" u="none" strike="noStrike" dirty="0">
                          <a:solidFill>
                            <a:srgbClr val="000000"/>
                          </a:solidFill>
                          <a:effectLst/>
                          <a:latin typeface="Palatino Linotype" pitchFamily="18" charset="0"/>
                        </a:rPr>
                        <a:t>Yeni tesis kurma / </a:t>
                      </a:r>
                      <a:r>
                        <a:rPr lang="tr-TR" sz="1200" b="1" i="0" u="none" strike="noStrike" dirty="0" smtClean="0">
                          <a:solidFill>
                            <a:srgbClr val="000000"/>
                          </a:solidFill>
                          <a:effectLst/>
                          <a:latin typeface="Palatino Linotype" pitchFamily="18" charset="0"/>
                        </a:rPr>
                        <a:t>s</a:t>
                      </a:r>
                      <a:r>
                        <a:rPr lang="fi-FI" sz="1200" b="1" i="0" u="none" strike="noStrike" dirty="0" smtClean="0">
                          <a:solidFill>
                            <a:srgbClr val="000000"/>
                          </a:solidFill>
                          <a:effectLst/>
                          <a:latin typeface="Palatino Linotype" pitchFamily="18" charset="0"/>
                        </a:rPr>
                        <a:t>atın </a:t>
                      </a:r>
                      <a:r>
                        <a:rPr lang="fi-FI" sz="1200" b="1" i="0" u="none" strike="noStrike" dirty="0">
                          <a:solidFill>
                            <a:srgbClr val="000000"/>
                          </a:solidFill>
                          <a:effectLst/>
                          <a:latin typeface="Palatino Linotype" pitchFamily="18" charset="0"/>
                        </a:rPr>
                        <a:t>alma</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12,2%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13,1%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10,1%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12,8%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3,9%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4,6%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2,5%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algn="l" fontAlgn="t"/>
                      <a:r>
                        <a:rPr lang="tr-TR" sz="1200" b="1" i="0" u="none" strike="noStrike" dirty="0">
                          <a:solidFill>
                            <a:srgbClr val="000000"/>
                          </a:solidFill>
                          <a:effectLst/>
                          <a:latin typeface="Palatino Linotype" pitchFamily="18" charset="0"/>
                        </a:rPr>
                        <a:t>Şirket </a:t>
                      </a:r>
                      <a:r>
                        <a:rPr lang="tr-TR" sz="1200" b="1" i="0" u="none" strike="noStrike" dirty="0" err="1">
                          <a:solidFill>
                            <a:srgbClr val="000000"/>
                          </a:solidFill>
                          <a:effectLst/>
                          <a:latin typeface="Palatino Linotype" pitchFamily="18" charset="0"/>
                        </a:rPr>
                        <a:t>satınalma</a:t>
                      </a:r>
                      <a:endParaRPr lang="tr-TR" sz="1200" b="1" i="0" u="none" strike="noStrike" dirty="0">
                        <a:solidFill>
                          <a:srgbClr val="000000"/>
                        </a:solidFill>
                        <a:effectLst/>
                        <a:latin typeface="Palatino Linotype" pitchFamily="18" charset="0"/>
                      </a:endParaRP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1,6%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1,0%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smtClean="0">
                          <a:solidFill>
                            <a:srgbClr val="000000"/>
                          </a:solidFill>
                          <a:effectLst/>
                          <a:latin typeface="Palatino Linotype" pitchFamily="18" charset="0"/>
                        </a:rPr>
                        <a:t>-</a:t>
                      </a:r>
                      <a:endParaRPr lang="tr-TR" sz="1200" b="0" i="0" u="none" strike="noStrike" dirty="0">
                        <a:solidFill>
                          <a:srgbClr val="000000"/>
                        </a:solidFill>
                        <a:effectLst/>
                        <a:latin typeface="Palatino Linotype" pitchFamily="18" charset="0"/>
                      </a:endParaRP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algn="l" fontAlgn="t"/>
                      <a:r>
                        <a:rPr lang="tr-TR" sz="1200" b="1" i="0" u="none" strike="noStrike" dirty="0">
                          <a:solidFill>
                            <a:srgbClr val="000000"/>
                          </a:solidFill>
                          <a:effectLst/>
                          <a:latin typeface="Palatino Linotype" pitchFamily="18" charset="0"/>
                        </a:rPr>
                        <a:t>Hiçbir yatırım yapılmadı </a:t>
                      </a:r>
                    </a:p>
                  </a:txBody>
                  <a:tcPr marL="72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49,7%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37,9%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48,7%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57,9%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82,8%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79,1%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83,2%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85,1%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smtClean="0">
                          <a:ln>
                            <a:noFill/>
                          </a:ln>
                          <a:solidFill>
                            <a:schemeClr val="bg1"/>
                          </a:solidFill>
                          <a:effectLst/>
                          <a:latin typeface="Palatino Linotype" pitchFamily="18" charset="0"/>
                        </a:rPr>
                        <a:t>BAZ</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507</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153</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119</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235</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507</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153</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119</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235</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bl>
          </a:graphicData>
        </a:graphic>
      </p:graphicFrame>
      <p:sp>
        <p:nvSpPr>
          <p:cNvPr id="53346" name="Text Box 29"/>
          <p:cNvSpPr txBox="1">
            <a:spLocks noChangeArrowheads="1"/>
          </p:cNvSpPr>
          <p:nvPr/>
        </p:nvSpPr>
        <p:spPr bwMode="auto">
          <a:xfrm>
            <a:off x="942975" y="5791200"/>
            <a:ext cx="69818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tabloda; </a:t>
            </a:r>
            <a:r>
              <a:rPr lang="tr-TR" sz="1000" dirty="0" smtClean="0"/>
              <a:t>Ocak - Mart döneminde </a:t>
            </a:r>
            <a:r>
              <a:rPr lang="tr-TR" sz="1000" dirty="0"/>
              <a:t>söz konusu yurt içi/ yurt dışı yatırımları gerçekleştiren firmaların oranı ihracat büyüklükleri </a:t>
            </a:r>
            <a:r>
              <a:rPr lang="tr-TR" sz="1000" dirty="0" err="1"/>
              <a:t>kırılımında</a:t>
            </a:r>
            <a:r>
              <a:rPr lang="tr-TR" sz="1000" dirty="0"/>
              <a:t> incelenmektedir. </a:t>
            </a:r>
          </a:p>
          <a:p>
            <a:pPr algn="just" eaLnBrk="1" hangingPunct="1"/>
            <a:endParaRPr lang="tr-TR" sz="1000" dirty="0"/>
          </a:p>
        </p:txBody>
      </p:sp>
      <p:sp>
        <p:nvSpPr>
          <p:cNvPr id="5"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Yılın İlk Çeyreğinde </a:t>
            </a:r>
            <a:r>
              <a:rPr lang="tr-TR" sz="2000" b="1" dirty="0">
                <a:effectLst>
                  <a:outerShdw blurRad="38100" dist="38100" dir="2700000" algn="tl">
                    <a:srgbClr val="C0C0C0"/>
                  </a:outerShdw>
                </a:effectLst>
              </a:rPr>
              <a:t>Gerçekleştirilen Yatırımlar</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507</a:t>
            </a:r>
            <a:endParaRPr lang="tr-TR" sz="1200" b="1" dirty="0">
              <a:cs typeface="+mn-cs"/>
            </a:endParaRPr>
          </a:p>
        </p:txBody>
      </p:sp>
      <p:graphicFrame>
        <p:nvGraphicFramePr>
          <p:cNvPr id="54275" name="Object 37"/>
          <p:cNvGraphicFramePr>
            <a:graphicFrameLocks noChangeAspect="1"/>
          </p:cNvGraphicFramePr>
          <p:nvPr>
            <p:extLst>
              <p:ext uri="{D42A27DB-BD31-4B8C-83A1-F6EECF244321}">
                <p14:modId xmlns:p14="http://schemas.microsoft.com/office/powerpoint/2010/main" val="2672363764"/>
              </p:ext>
            </p:extLst>
          </p:nvPr>
        </p:nvGraphicFramePr>
        <p:xfrm>
          <a:off x="468313" y="2271713"/>
          <a:ext cx="8013700" cy="3965575"/>
        </p:xfrm>
        <a:graphic>
          <a:graphicData uri="http://schemas.openxmlformats.org/presentationml/2006/ole">
            <mc:AlternateContent xmlns:mc="http://schemas.openxmlformats.org/markup-compatibility/2006">
              <mc:Choice xmlns:v="urn:schemas-microsoft-com:vml" Requires="v">
                <p:oleObj spid="_x0000_s54572" name="Çizelge" r:id="rId3" imgW="8010495" imgH="3962355" progId="MSGraph.Chart.8">
                  <p:embed followColorScheme="full"/>
                </p:oleObj>
              </mc:Choice>
              <mc:Fallback>
                <p:oleObj name="Çizelge" r:id="rId3" imgW="8010495" imgH="3962355" progId="MSGraph.Chart.8">
                  <p:embed followColorScheme="full"/>
                  <p:pic>
                    <p:nvPicPr>
                      <p:cNvPr id="0" name="Object 37"/>
                      <p:cNvPicPr>
                        <a:picLocks noChangeAspect="1" noChangeArrowheads="1"/>
                      </p:cNvPicPr>
                      <p:nvPr/>
                    </p:nvPicPr>
                    <p:blipFill>
                      <a:blip r:embed="rId4"/>
                      <a:srcRect/>
                      <a:stretch>
                        <a:fillRect/>
                      </a:stretch>
                    </p:blipFill>
                    <p:spPr bwMode="auto">
                      <a:xfrm>
                        <a:off x="468313" y="2271713"/>
                        <a:ext cx="8013700" cy="39655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54277" name="Text Box 8"/>
          <p:cNvSpPr txBox="1">
            <a:spLocks noChangeArrowheads="1"/>
          </p:cNvSpPr>
          <p:nvPr/>
        </p:nvSpPr>
        <p:spPr bwMode="auto">
          <a:xfrm>
            <a:off x="1476375" y="1412875"/>
            <a:ext cx="73580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Nisan - Haziran döneminde</a:t>
            </a:r>
            <a:r>
              <a:rPr lang="tr-TR" sz="1400" i="1" dirty="0"/>
              <a:t>, yurt içi ve yurt dışı yatırımlarınız hangi alanlarda olacak</a:t>
            </a:r>
            <a:r>
              <a:rPr lang="tr-TR" sz="1200" i="1" dirty="0"/>
              <a:t>?(Çok Cevap)</a:t>
            </a:r>
          </a:p>
        </p:txBody>
      </p:sp>
      <p:sp>
        <p:nvSpPr>
          <p:cNvPr id="12" name="Text Box 5"/>
          <p:cNvSpPr txBox="1">
            <a:spLocks noChangeArrowheads="1"/>
          </p:cNvSpPr>
          <p:nvPr/>
        </p:nvSpPr>
        <p:spPr bwMode="auto">
          <a:xfrm>
            <a:off x="755650" y="909638"/>
            <a:ext cx="8078788"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Yılın 2. Çeyreğinde </a:t>
            </a:r>
            <a:r>
              <a:rPr lang="tr-TR" sz="2000" b="1" dirty="0">
                <a:effectLst>
                  <a:outerShdw blurRad="38100" dist="38100" dir="2700000" algn="tl">
                    <a:srgbClr val="C0C0C0"/>
                  </a:outerShdw>
                </a:effectLst>
              </a:rPr>
              <a:t>Gerçekleştirilmesi Planlanan Yatırımlar</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1492" name="Text Box 4"/>
          <p:cNvSpPr txBox="1">
            <a:spLocks noChangeArrowheads="1"/>
          </p:cNvSpPr>
          <p:nvPr/>
        </p:nvSpPr>
        <p:spPr bwMode="auto">
          <a:xfrm>
            <a:off x="838200" y="1049338"/>
            <a:ext cx="3355975" cy="457200"/>
          </a:xfrm>
          <a:prstGeom prst="rect">
            <a:avLst/>
          </a:prstGeom>
          <a:noFill/>
          <a:ln>
            <a:noFill/>
          </a:ln>
          <a:effectLst/>
          <a:extLst/>
        </p:spPr>
        <p:txBody>
          <a:bodyPr wrap="none">
            <a:spAutoFit/>
          </a:bodyPr>
          <a:lstStyle/>
          <a:p>
            <a:pPr>
              <a:defRPr/>
            </a:pPr>
            <a:r>
              <a:rPr lang="tr-TR" sz="2400" b="1">
                <a:effectLst>
                  <a:outerShdw blurRad="38100" dist="38100" dir="2700000" algn="tl">
                    <a:srgbClr val="C0C0C0"/>
                  </a:outerShdw>
                </a:effectLst>
                <a:cs typeface="+mn-cs"/>
              </a:rPr>
              <a:t>Araştırmanın Kapsamı</a:t>
            </a:r>
            <a:endParaRPr lang="en-US" sz="2400" b="1">
              <a:effectLst>
                <a:outerShdw blurRad="38100" dist="38100" dir="2700000" algn="tl">
                  <a:srgbClr val="C0C0C0"/>
                </a:outerShdw>
              </a:effectLst>
              <a:cs typeface="+mn-cs"/>
            </a:endParaRPr>
          </a:p>
        </p:txBody>
      </p:sp>
      <p:sp>
        <p:nvSpPr>
          <p:cNvPr id="7171" name="Text Box 5"/>
          <p:cNvSpPr txBox="1">
            <a:spLocks noChangeArrowheads="1"/>
          </p:cNvSpPr>
          <p:nvPr/>
        </p:nvSpPr>
        <p:spPr bwMode="auto">
          <a:xfrm>
            <a:off x="523875" y="1876425"/>
            <a:ext cx="8151813" cy="40010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266700" algn="l"/>
              </a:tabLst>
              <a:defRPr>
                <a:solidFill>
                  <a:schemeClr val="tx1"/>
                </a:solidFill>
                <a:latin typeface="Palatino Linotype" pitchFamily="18" charset="0"/>
                <a:cs typeface="Arial" charset="0"/>
              </a:defRPr>
            </a:lvl1pPr>
            <a:lvl2pPr marL="742950" indent="-285750" eaLnBrk="0" hangingPunct="0">
              <a:tabLst>
                <a:tab pos="266700" algn="l"/>
              </a:tabLst>
              <a:defRPr>
                <a:solidFill>
                  <a:schemeClr val="tx1"/>
                </a:solidFill>
                <a:latin typeface="Palatino Linotype" pitchFamily="18" charset="0"/>
                <a:cs typeface="Arial" charset="0"/>
              </a:defRPr>
            </a:lvl2pPr>
            <a:lvl3pPr marL="1143000" indent="-228600" eaLnBrk="0" hangingPunct="0">
              <a:tabLst>
                <a:tab pos="266700" algn="l"/>
              </a:tabLst>
              <a:defRPr>
                <a:solidFill>
                  <a:schemeClr val="tx1"/>
                </a:solidFill>
                <a:latin typeface="Palatino Linotype" pitchFamily="18" charset="0"/>
                <a:cs typeface="Arial" charset="0"/>
              </a:defRPr>
            </a:lvl3pPr>
            <a:lvl4pPr marL="1600200" indent="-228600" eaLnBrk="0" hangingPunct="0">
              <a:tabLst>
                <a:tab pos="266700" algn="l"/>
              </a:tabLst>
              <a:defRPr>
                <a:solidFill>
                  <a:schemeClr val="tx1"/>
                </a:solidFill>
                <a:latin typeface="Palatino Linotype" pitchFamily="18" charset="0"/>
                <a:cs typeface="Arial" charset="0"/>
              </a:defRPr>
            </a:lvl4pPr>
            <a:lvl5pPr marL="2057400" indent="-228600" eaLnBrk="0" hangingPunct="0">
              <a:tabLst>
                <a:tab pos="266700" algn="l"/>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9pPr>
          </a:lstStyle>
          <a:p>
            <a:pPr algn="just" eaLnBrk="1" hangingPunct="1">
              <a:buClr>
                <a:srgbClr val="000099"/>
              </a:buClr>
              <a:buSzPct val="120000"/>
            </a:pPr>
            <a:r>
              <a:rPr lang="tr-TR" sz="1400" b="1" i="1" u="sng" dirty="0" smtClean="0"/>
              <a:t>Araştırmanın 1. dönemi kapsamında aşağıdaki temel konu başlıkları irdelenmiştir:</a:t>
            </a:r>
          </a:p>
          <a:p>
            <a:pPr algn="just" eaLnBrk="1" hangingPunct="1">
              <a:buClr>
                <a:srgbClr val="000099"/>
              </a:buClr>
              <a:buSzPct val="120000"/>
              <a:buFontTx/>
              <a:buChar char="•"/>
            </a:pPr>
            <a:endParaRPr lang="tr-TR" sz="1200" dirty="0"/>
          </a:p>
          <a:p>
            <a:pPr marL="171450" indent="-171450" eaLnBrk="1" hangingPunct="1">
              <a:buClr>
                <a:srgbClr val="000099"/>
              </a:buClr>
              <a:buSzPct val="120000"/>
              <a:buFont typeface="Palatino Linotype" pitchFamily="18" charset="0"/>
              <a:buChar char="•"/>
            </a:pPr>
            <a:r>
              <a:rPr lang="tr-TR" sz="1200" b="1" dirty="0"/>
              <a:t> 	</a:t>
            </a:r>
            <a:r>
              <a:rPr lang="tr-TR" sz="1200" b="1" dirty="0" smtClean="0"/>
              <a:t>Ocak - Mart  </a:t>
            </a:r>
            <a:r>
              <a:rPr lang="tr-TR" sz="1200" dirty="0" smtClean="0"/>
              <a:t>döneminde üretim, ihracat, kapasite kullanım oranı, stok durumu, girdi maliyetleri, birim 	ihraç                   	fiyatı, ithal girdi kullanım oranı, hammadde birim ithalat fiyatı, genel kârlılık düzeyi, ihracatta kârlılık  düzeyi 	gerçekleşmeleri,</a:t>
            </a:r>
            <a:endParaRPr lang="tr-TR" sz="1200" dirty="0"/>
          </a:p>
          <a:p>
            <a:pPr marL="171450" indent="-171450" algn="just" eaLnBrk="1" hangingPunct="1">
              <a:buClr>
                <a:srgbClr val="000099"/>
              </a:buClr>
              <a:buSzPct val="120000"/>
              <a:buFont typeface="Palatino Linotype" pitchFamily="18" charset="0"/>
              <a:buChar char="•"/>
            </a:pPr>
            <a:endParaRPr lang="tr-TR" sz="1200" dirty="0"/>
          </a:p>
          <a:p>
            <a:pPr marL="171450" indent="-171450" algn="just" eaLnBrk="1" hangingPunct="1">
              <a:buClr>
                <a:srgbClr val="000099"/>
              </a:buClr>
              <a:buSzPct val="120000"/>
              <a:buFont typeface="Palatino Linotype" pitchFamily="18" charset="0"/>
              <a:buChar char="•"/>
            </a:pPr>
            <a:r>
              <a:rPr lang="tr-TR" sz="1200" b="1" dirty="0"/>
              <a:t> 	</a:t>
            </a:r>
            <a:r>
              <a:rPr lang="tr-TR" sz="1200" b="1" dirty="0" smtClean="0"/>
              <a:t>Nisan - Haziran </a:t>
            </a:r>
            <a:r>
              <a:rPr lang="tr-TR" sz="1200" dirty="0" smtClean="0"/>
              <a:t>döneminde </a:t>
            </a:r>
            <a:r>
              <a:rPr lang="tr-TR" sz="1200" dirty="0"/>
              <a:t>üretim, ihracat, kapasite kullanım oranı, stok durumu, girdi maliyetleri,  birim 	ihraç fiyatı, ithal girdi kullanım oranı, hammadde birim ithalat fiyatı, genel kârlılık düzeyi, ihracatta kârlılık 	düzeyi beklentileri,</a:t>
            </a:r>
          </a:p>
          <a:p>
            <a:pPr marL="171450" indent="-171450" algn="just" eaLnBrk="1" hangingPunct="1">
              <a:buClr>
                <a:srgbClr val="000099"/>
              </a:buClr>
              <a:buSzPct val="120000"/>
              <a:buFont typeface="Palatino Linotype" pitchFamily="18" charset="0"/>
              <a:buChar char="•"/>
            </a:pPr>
            <a:endParaRPr lang="tr-TR" sz="1200" dirty="0"/>
          </a:p>
          <a:p>
            <a:pPr marL="171450" indent="-171450" algn="just" eaLnBrk="1" hangingPunct="1">
              <a:buClr>
                <a:srgbClr val="000099"/>
              </a:buClr>
              <a:buSzPct val="120000"/>
              <a:buFont typeface="Palatino Linotype" pitchFamily="18" charset="0"/>
              <a:buChar char="•"/>
            </a:pPr>
            <a:r>
              <a:rPr lang="tr-TR" sz="1200" dirty="0"/>
              <a:t> 	</a:t>
            </a:r>
            <a:r>
              <a:rPr lang="tr-TR" sz="1200" b="1" dirty="0" smtClean="0"/>
              <a:t>Ocak - Mart </a:t>
            </a:r>
            <a:r>
              <a:rPr lang="tr-TR" sz="1200" dirty="0" smtClean="0"/>
              <a:t>döneminde </a:t>
            </a:r>
            <a:r>
              <a:rPr lang="tr-TR" sz="1200" dirty="0"/>
              <a:t>üretimde kullanılan hammaddelerin orijinleri,</a:t>
            </a:r>
          </a:p>
          <a:p>
            <a:pPr marL="171450" indent="-171450" algn="just" eaLnBrk="1" hangingPunct="1">
              <a:buClr>
                <a:srgbClr val="000099"/>
              </a:buClr>
              <a:buSzPct val="120000"/>
              <a:buFont typeface="Palatino Linotype" pitchFamily="18" charset="0"/>
              <a:buChar char="•"/>
            </a:pPr>
            <a:endParaRPr lang="tr-TR" sz="1200" dirty="0"/>
          </a:p>
          <a:p>
            <a:pPr marL="171450" indent="-171450" algn="just" eaLnBrk="1" hangingPunct="1">
              <a:buClr>
                <a:srgbClr val="000099"/>
              </a:buClr>
              <a:buSzPct val="120000"/>
              <a:buFont typeface="Palatino Linotype" pitchFamily="18" charset="0"/>
              <a:buChar char="•"/>
            </a:pPr>
            <a:r>
              <a:rPr lang="tr-TR" sz="1200" dirty="0"/>
              <a:t> 	</a:t>
            </a:r>
            <a:r>
              <a:rPr lang="tr-TR" sz="1200" b="1" dirty="0" smtClean="0"/>
              <a:t>Nisan - Haziran </a:t>
            </a:r>
            <a:r>
              <a:rPr lang="tr-TR" sz="1200" dirty="0" smtClean="0"/>
              <a:t>döneminde </a:t>
            </a:r>
            <a:r>
              <a:rPr lang="tr-TR" sz="1200" dirty="0"/>
              <a:t>ilk kez 	girilmesi </a:t>
            </a:r>
            <a:r>
              <a:rPr lang="tr-TR" sz="1200" dirty="0" smtClean="0"/>
              <a:t> planlanan </a:t>
            </a:r>
            <a:r>
              <a:rPr lang="tr-TR" sz="1200" dirty="0"/>
              <a:t>pazarlar/ülkeler,</a:t>
            </a:r>
          </a:p>
          <a:p>
            <a:pPr marL="171450" indent="-171450" algn="just" eaLnBrk="1" hangingPunct="1">
              <a:buClr>
                <a:srgbClr val="000099"/>
              </a:buClr>
              <a:buSzPct val="120000"/>
              <a:buFont typeface="Palatino Linotype" pitchFamily="18" charset="0"/>
              <a:buChar char="•"/>
            </a:pPr>
            <a:endParaRPr lang="tr-TR" sz="1200" dirty="0"/>
          </a:p>
          <a:p>
            <a:pPr marL="171450" indent="-171450" algn="just" eaLnBrk="1" hangingPunct="1">
              <a:buClr>
                <a:srgbClr val="000099"/>
              </a:buClr>
              <a:buSzPct val="120000"/>
              <a:buFont typeface="Palatino Linotype" pitchFamily="18" charset="0"/>
              <a:buChar char="•"/>
            </a:pPr>
            <a:r>
              <a:rPr lang="tr-TR" sz="1200" b="1" dirty="0"/>
              <a:t> 	</a:t>
            </a:r>
            <a:r>
              <a:rPr lang="tr-TR" sz="1200" b="1" dirty="0" smtClean="0"/>
              <a:t>Ocak - Mart </a:t>
            </a:r>
            <a:r>
              <a:rPr lang="tr-TR" sz="1200" dirty="0" smtClean="0"/>
              <a:t>döneminde </a:t>
            </a:r>
            <a:r>
              <a:rPr lang="tr-TR" sz="1200" dirty="0"/>
              <a:t>ihracatta </a:t>
            </a:r>
            <a:r>
              <a:rPr lang="tr-TR" sz="1200" dirty="0" smtClean="0"/>
              <a:t>yeni </a:t>
            </a:r>
            <a:r>
              <a:rPr lang="tr-TR" sz="1200" dirty="0"/>
              <a:t>pazarlara </a:t>
            </a:r>
            <a:r>
              <a:rPr lang="tr-TR" sz="1200" dirty="0" smtClean="0"/>
              <a:t>girebilme / </a:t>
            </a:r>
            <a:r>
              <a:rPr lang="tr-TR" sz="1200" dirty="0"/>
              <a:t>mevcut pazarlarda yeni müşterilerden sipariş </a:t>
            </a:r>
            <a:r>
              <a:rPr lang="tr-TR" sz="1200" dirty="0" smtClean="0"/>
              <a:t> 	alabilme </a:t>
            </a:r>
            <a:r>
              <a:rPr lang="tr-TR" sz="1200" dirty="0"/>
              <a:t>/ müşteri  </a:t>
            </a:r>
            <a:r>
              <a:rPr lang="tr-TR" sz="1200" dirty="0" smtClean="0"/>
              <a:t>kaybedilen </a:t>
            </a:r>
            <a:r>
              <a:rPr lang="tr-TR" sz="1200" dirty="0"/>
              <a:t>pazar olup olmadığı / tamamen kaybedilen pazar olup olmadığı,</a:t>
            </a:r>
          </a:p>
          <a:p>
            <a:pPr marL="171450" indent="-171450" algn="just" eaLnBrk="1" hangingPunct="1">
              <a:buClr>
                <a:srgbClr val="000099"/>
              </a:buClr>
              <a:buSzPct val="120000"/>
              <a:buFont typeface="Palatino Linotype" pitchFamily="18" charset="0"/>
              <a:buChar char="•"/>
            </a:pPr>
            <a:endParaRPr lang="tr-TR" sz="1200" dirty="0"/>
          </a:p>
          <a:p>
            <a:pPr marL="171450" indent="-171450" algn="just" eaLnBrk="1" hangingPunct="1">
              <a:buClr>
                <a:srgbClr val="000099"/>
              </a:buClr>
              <a:buSzPct val="120000"/>
              <a:buFont typeface="Palatino Linotype" pitchFamily="18" charset="0"/>
              <a:buChar char="•"/>
            </a:pPr>
            <a:r>
              <a:rPr lang="tr-TR" sz="1200" dirty="0"/>
              <a:t>    </a:t>
            </a:r>
            <a:r>
              <a:rPr lang="tr-TR" sz="1200" b="1" dirty="0" smtClean="0"/>
              <a:t>Ocak </a:t>
            </a:r>
            <a:r>
              <a:rPr lang="tr-TR" sz="1200" b="1" dirty="0"/>
              <a:t>-</a:t>
            </a:r>
            <a:r>
              <a:rPr lang="tr-TR" sz="1200" b="1" dirty="0" smtClean="0"/>
              <a:t> Mart </a:t>
            </a:r>
            <a:r>
              <a:rPr lang="tr-TR" sz="1200" dirty="0" smtClean="0"/>
              <a:t>cirosunun </a:t>
            </a:r>
            <a:r>
              <a:rPr lang="tr-TR" sz="1200" dirty="0"/>
              <a:t>ihracat ve iç piyasa satışlarına dağılımı</a:t>
            </a:r>
            <a:r>
              <a:rPr lang="tr-TR" sz="1200" dirty="0" smtClean="0"/>
              <a:t>,</a:t>
            </a:r>
          </a:p>
          <a:p>
            <a:pPr marL="171450" indent="-171450" algn="just" eaLnBrk="1" hangingPunct="1">
              <a:buClr>
                <a:srgbClr val="000099"/>
              </a:buClr>
              <a:buSzPct val="120000"/>
              <a:buFont typeface="Palatino Linotype" pitchFamily="18" charset="0"/>
              <a:buChar char="•"/>
            </a:pPr>
            <a:endParaRPr lang="tr-TR" sz="1200" dirty="0"/>
          </a:p>
          <a:p>
            <a:pPr marL="171450" indent="-171450" algn="just" eaLnBrk="1" hangingPunct="1">
              <a:buClr>
                <a:srgbClr val="000099"/>
              </a:buClr>
              <a:buSzPct val="120000"/>
              <a:buFont typeface="Palatino Linotype" pitchFamily="18" charset="0"/>
              <a:buChar char="•"/>
            </a:pPr>
            <a:r>
              <a:rPr lang="tr-TR" sz="1200" dirty="0"/>
              <a:t> </a:t>
            </a:r>
            <a:r>
              <a:rPr lang="tr-TR" sz="1200" dirty="0" smtClean="0"/>
              <a:t>   </a:t>
            </a:r>
            <a:r>
              <a:rPr lang="tr-TR" sz="1200" b="1" dirty="0" smtClean="0"/>
              <a:t>Ocak </a:t>
            </a:r>
            <a:r>
              <a:rPr lang="tr-TR" sz="1200" b="1" dirty="0"/>
              <a:t>- Mart </a:t>
            </a:r>
            <a:r>
              <a:rPr lang="tr-TR" sz="1200" dirty="0" smtClean="0"/>
              <a:t>döneminde ihracat pazarlamasında karşılaşılan sorunlar,</a:t>
            </a:r>
            <a:endParaRPr lang="tr-TR" sz="1200" dirty="0"/>
          </a:p>
          <a:p>
            <a:pPr algn="just" eaLnBrk="1" hangingPunct="1">
              <a:buClr>
                <a:srgbClr val="000099"/>
              </a:buClr>
              <a:buSzPct val="120000"/>
            </a:pPr>
            <a:endParaRPr lang="tr-TR" sz="1200"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1113" name="Group 217"/>
          <p:cNvGraphicFramePr>
            <a:graphicFrameLocks noGrp="1"/>
          </p:cNvGraphicFramePr>
          <p:nvPr>
            <p:extLst>
              <p:ext uri="{D42A27DB-BD31-4B8C-83A1-F6EECF244321}">
                <p14:modId xmlns:p14="http://schemas.microsoft.com/office/powerpoint/2010/main" val="815733384"/>
              </p:ext>
            </p:extLst>
          </p:nvPr>
        </p:nvGraphicFramePr>
        <p:xfrm>
          <a:off x="533400" y="1903413"/>
          <a:ext cx="8185150" cy="2746376"/>
        </p:xfrm>
        <a:graphic>
          <a:graphicData uri="http://schemas.openxmlformats.org/drawingml/2006/table">
            <a:tbl>
              <a:tblPr/>
              <a:tblGrid>
                <a:gridCol w="2182813"/>
                <a:gridCol w="712787"/>
                <a:gridCol w="712788"/>
                <a:gridCol w="887412"/>
                <a:gridCol w="685800"/>
                <a:gridCol w="685800"/>
                <a:gridCol w="685800"/>
                <a:gridCol w="914400"/>
                <a:gridCol w="717550"/>
              </a:tblGrid>
              <a:tr h="30638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200" b="1" i="0" u="none" strike="noStrike" cap="none" normalizeH="0" baseline="0" dirty="0" smtClean="0">
                        <a:ln>
                          <a:noFill/>
                        </a:ln>
                        <a:solidFill>
                          <a:schemeClr val="bg1"/>
                        </a:solidFill>
                        <a:effectLst/>
                        <a:latin typeface="Palatino Linotype" pitchFamily="18" charset="0"/>
                      </a:endParaRPr>
                    </a:p>
                  </a:txBody>
                  <a:tcPr marL="90000" marR="90000" marT="46778" marB="4677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gridSpan="4">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Yurt İçi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hMerge="1">
                  <a:txBody>
                    <a:bodyPr/>
                    <a:lstStyle/>
                    <a:p>
                      <a:endParaRPr lang="tr-TR"/>
                    </a:p>
                  </a:txBody>
                  <a:tcPr/>
                </a:tc>
                <a:tc hMerge="1">
                  <a:txBody>
                    <a:bodyPr/>
                    <a:lstStyle/>
                    <a:p>
                      <a:endParaRPr lang="tr-TR"/>
                    </a:p>
                  </a:txBody>
                  <a:tcPr/>
                </a:tc>
                <a:tc hMerge="1">
                  <a:txBody>
                    <a:bodyPr/>
                    <a:lstStyle/>
                    <a:p>
                      <a:endParaRPr lang="tr-TR"/>
                    </a:p>
                  </a:txBody>
                  <a:tcPr/>
                </a:tc>
                <a:tc gridSpan="4">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Yurt Dışı</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30638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200" b="1" i="0" u="none" strike="noStrike" cap="none" normalizeH="0" baseline="0" smtClean="0">
                        <a:ln>
                          <a:noFill/>
                        </a:ln>
                        <a:solidFill>
                          <a:schemeClr val="bg1"/>
                        </a:solidFill>
                        <a:effectLst/>
                        <a:latin typeface="Palatino Linotype" pitchFamily="18" charset="0"/>
                      </a:endParaRPr>
                    </a:p>
                  </a:txBody>
                  <a:tcPr marL="90000" marR="90000" marT="46778" marB="4677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Genel</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İlk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İkinci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Diğer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Genel</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İlk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İkinci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Diğer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304800">
                <a:tc>
                  <a:txBody>
                    <a:bodyPr/>
                    <a:lstStyle/>
                    <a:p>
                      <a:pPr algn="l" fontAlgn="b"/>
                      <a:r>
                        <a:rPr lang="tr-TR" sz="1200" b="1" i="0" u="none" strike="noStrike">
                          <a:effectLst/>
                          <a:latin typeface="Palatino Linotype" pitchFamily="18" charset="0"/>
                        </a:rPr>
                        <a:t>Modernizasyon</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31,6%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40,5%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28,6%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27,2%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10,3%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14,4%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10,9%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7,2%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algn="l" fontAlgn="b"/>
                      <a:r>
                        <a:rPr lang="tr-TR" sz="1200" b="1" i="0" u="none" strike="noStrike" dirty="0">
                          <a:effectLst/>
                          <a:latin typeface="Palatino Linotype" pitchFamily="18" charset="0"/>
                        </a:rPr>
                        <a:t>Kapasite artırımı</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23,7%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26,8%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26,9%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20,0%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8,5%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12,4%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10,9%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algn="l" fontAlgn="b"/>
                      <a:r>
                        <a:rPr lang="tr-TR" sz="1200" b="1" i="0" u="none" strike="noStrike" dirty="0">
                          <a:effectLst/>
                          <a:latin typeface="Palatino Linotype" pitchFamily="18" charset="0"/>
                        </a:rPr>
                        <a:t>Ar-Ge/ inovasyon yatırımı</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15,2%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17,6%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20,2%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11,1%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4,7%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5,9%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6,7%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3,0%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algn="l" fontAlgn="b"/>
                      <a:r>
                        <a:rPr lang="fi-FI" sz="1200" b="1" i="0" u="none" strike="noStrike">
                          <a:effectLst/>
                          <a:latin typeface="Palatino Linotype" pitchFamily="18" charset="0"/>
                        </a:rPr>
                        <a:t>Yeni tesis kurma/ Satın alma</a:t>
                      </a: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10,8%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14,4%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8,4%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9,8%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4,1%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algn="l" fontAlgn="b"/>
                      <a:r>
                        <a:rPr lang="tr-TR" sz="1200" b="1" i="0" u="none" strike="noStrike" dirty="0">
                          <a:effectLst/>
                          <a:latin typeface="Palatino Linotype" pitchFamily="18" charset="0"/>
                        </a:rPr>
                        <a:t>Şirket </a:t>
                      </a:r>
                      <a:r>
                        <a:rPr lang="tr-TR" sz="1200" b="1" i="0" u="none" strike="noStrike" dirty="0" smtClean="0">
                          <a:effectLst/>
                          <a:latin typeface="Palatino Linotype" pitchFamily="18" charset="0"/>
                        </a:rPr>
                        <a:t>satın alma</a:t>
                      </a:r>
                      <a:endParaRPr lang="tr-TR" sz="1200" b="1" i="0" u="none" strike="noStrike" dirty="0">
                        <a:effectLst/>
                        <a:latin typeface="Palatino Linotype" pitchFamily="18" charset="0"/>
                      </a:endParaRP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1,0%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2,0%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1,6%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dirty="0">
                          <a:solidFill>
                            <a:srgbClr val="000000"/>
                          </a:solidFill>
                          <a:effectLst/>
                          <a:latin typeface="Palatino Linotype" pitchFamily="18" charset="0"/>
                        </a:rPr>
                        <a:t>,7%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2,5%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0" i="0" u="none" strike="noStrike">
                          <a:solidFill>
                            <a:srgbClr val="000000"/>
                          </a:solidFill>
                          <a:effectLst/>
                          <a:latin typeface="Palatino Linotype" pitchFamily="18" charset="0"/>
                        </a:rPr>
                        <a:t>1,7%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D5D5D5"/>
                    </a:solidFill>
                  </a:tcPr>
                </a:tc>
              </a:tr>
              <a:tr h="304800">
                <a:tc>
                  <a:txBody>
                    <a:bodyPr/>
                    <a:lstStyle/>
                    <a:p>
                      <a:pPr algn="l" fontAlgn="b"/>
                      <a:r>
                        <a:rPr lang="tr-TR" sz="1200" b="1" i="0" u="none" strike="noStrike" dirty="0">
                          <a:effectLst/>
                          <a:latin typeface="Palatino Linotype" pitchFamily="18" charset="0"/>
                        </a:rPr>
                        <a:t>Hiçbir yatırım </a:t>
                      </a:r>
                      <a:r>
                        <a:rPr lang="tr-TR" sz="1200" b="1" i="0" u="none" strike="noStrike" dirty="0" smtClean="0">
                          <a:effectLst/>
                          <a:latin typeface="Palatino Linotype" pitchFamily="18" charset="0"/>
                        </a:rPr>
                        <a:t>yapılmayacak</a:t>
                      </a:r>
                      <a:endParaRPr lang="tr-TR" sz="1200" b="1" i="0" u="none" strike="noStrike" dirty="0">
                        <a:effectLst/>
                        <a:latin typeface="Palatino Linotype" pitchFamily="18" charset="0"/>
                      </a:endParaRPr>
                    </a:p>
                  </a:txBody>
                  <a:tcPr marL="108000"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47,9%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36,6%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47,9%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55,3%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78,9%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74,5%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75,6%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83,4%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BAZ</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507</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153</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119</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235</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507</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153</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119</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bg1"/>
                          </a:solidFill>
                          <a:effectLst/>
                          <a:latin typeface="Palatino Linotype" pitchFamily="18" charset="0"/>
                        </a:rPr>
                        <a:t>235</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bg2"/>
                    </a:solidFill>
                  </a:tcPr>
                </a:tc>
              </a:tr>
            </a:tbl>
          </a:graphicData>
        </a:graphic>
      </p:graphicFrame>
      <p:sp>
        <p:nvSpPr>
          <p:cNvPr id="55394" name="Text Box 29"/>
          <p:cNvSpPr txBox="1">
            <a:spLocks noChangeArrowheads="1"/>
          </p:cNvSpPr>
          <p:nvPr/>
        </p:nvSpPr>
        <p:spPr bwMode="auto">
          <a:xfrm>
            <a:off x="942975" y="5791200"/>
            <a:ext cx="69818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tabloda; </a:t>
            </a:r>
            <a:r>
              <a:rPr lang="tr-TR" sz="1000" dirty="0" smtClean="0"/>
              <a:t>Nisan - Haziran döneminde </a:t>
            </a:r>
            <a:r>
              <a:rPr lang="tr-TR" sz="1000" dirty="0"/>
              <a:t>söz konusu yurt içi/ yurt dışı yatırım planlayan firmaların oranı ihracat büyüklükleri </a:t>
            </a:r>
            <a:r>
              <a:rPr lang="tr-TR" sz="1000" dirty="0" err="1"/>
              <a:t>kırılımında</a:t>
            </a:r>
            <a:r>
              <a:rPr lang="tr-TR" sz="1000" dirty="0"/>
              <a:t> incelenmektedir. </a:t>
            </a:r>
          </a:p>
          <a:p>
            <a:pPr algn="just" eaLnBrk="1" hangingPunct="1"/>
            <a:endParaRPr lang="tr-TR" sz="1000" dirty="0"/>
          </a:p>
        </p:txBody>
      </p:sp>
      <p:sp>
        <p:nvSpPr>
          <p:cNvPr id="6" name="Text Box 5"/>
          <p:cNvSpPr txBox="1">
            <a:spLocks noChangeArrowheads="1"/>
          </p:cNvSpPr>
          <p:nvPr/>
        </p:nvSpPr>
        <p:spPr bwMode="auto">
          <a:xfrm>
            <a:off x="755650" y="909638"/>
            <a:ext cx="8136830" cy="400110"/>
          </a:xfrm>
          <a:prstGeom prst="rect">
            <a:avLst/>
          </a:prstGeom>
          <a:noFill/>
          <a:ln>
            <a:noFill/>
          </a:ln>
          <a:effectLst/>
          <a:extLst/>
        </p:spPr>
        <p:txBody>
          <a:bodyPr wrap="square">
            <a:spAutoFit/>
          </a:bodyPr>
          <a:lstStyle/>
          <a:p>
            <a:pPr>
              <a:defRPr/>
            </a:pPr>
            <a:r>
              <a:rPr lang="tr-TR" sz="2000" b="1" dirty="0" smtClean="0">
                <a:effectLst>
                  <a:outerShdw blurRad="38100" dist="38100" dir="2700000" algn="tl">
                    <a:srgbClr val="C0C0C0"/>
                  </a:outerShdw>
                </a:effectLst>
              </a:rPr>
              <a:t>Yılın 2. Çeyreğinde </a:t>
            </a:r>
            <a:r>
              <a:rPr lang="tr-TR" sz="2000" b="1" dirty="0">
                <a:effectLst>
                  <a:outerShdw blurRad="38100" dist="38100" dir="2700000" algn="tl">
                    <a:srgbClr val="C0C0C0"/>
                  </a:outerShdw>
                </a:effectLst>
              </a:rPr>
              <a:t>Gerçekleştirilmesi Planlanan Yatırımlar</a:t>
            </a:r>
            <a:endParaRPr lang="en-US" sz="2000" b="1" dirty="0">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Group 260"/>
          <p:cNvGraphicFramePr>
            <a:graphicFrameLocks noGrp="1"/>
          </p:cNvGraphicFramePr>
          <p:nvPr>
            <p:extLst>
              <p:ext uri="{D42A27DB-BD31-4B8C-83A1-F6EECF244321}">
                <p14:modId xmlns:p14="http://schemas.microsoft.com/office/powerpoint/2010/main" val="2885429383"/>
              </p:ext>
            </p:extLst>
          </p:nvPr>
        </p:nvGraphicFramePr>
        <p:xfrm>
          <a:off x="827088" y="1052513"/>
          <a:ext cx="7345363" cy="5040311"/>
        </p:xfrm>
        <a:graphic>
          <a:graphicData uri="http://schemas.openxmlformats.org/drawingml/2006/table">
            <a:tbl>
              <a:tblPr/>
              <a:tblGrid>
                <a:gridCol w="3384630"/>
                <a:gridCol w="2144603"/>
                <a:gridCol w="1816130"/>
              </a:tblGrid>
              <a:tr h="480036">
                <a:tc>
                  <a:txBody>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tr-TR" sz="1400" b="1" i="0" u="none" strike="noStrike" cap="none" normalizeH="0" baseline="0" dirty="0" smtClean="0">
                        <a:ln>
                          <a:noFill/>
                        </a:ln>
                        <a:solidFill>
                          <a:srgbClr val="FFFFFF"/>
                        </a:solidFill>
                        <a:effectLst/>
                        <a:latin typeface="Palatino Linotype" pitchFamily="18" charset="0"/>
                      </a:endParaRPr>
                    </a:p>
                  </a:txBody>
                  <a:tcPr marL="91441" marR="91441" marT="45717" marB="45717" anchor="b" horzOverflow="overflow">
                    <a:lnL w="12700" cap="flat" cmpd="sng" algn="ctr">
                      <a:solidFill>
                        <a:srgbClr val="FFFFFF"/>
                      </a:solidFill>
                      <a:prstDash val="solid"/>
                      <a:round/>
                      <a:headEnd type="none" w="med" len="med"/>
                      <a:tailEnd type="none" w="med" len="med"/>
                    </a:lnL>
                    <a:lnR>
                      <a:noFill/>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noFill/>
                  </a:tcPr>
                </a:tc>
                <a:tc gridSpan="2">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FFFFFF"/>
                          </a:solidFill>
                          <a:effectLst/>
                          <a:latin typeface="Palatino Linotype" pitchFamily="18" charset="0"/>
                        </a:rPr>
                        <a:t>2012 Nisan - Haziran Dönemi Beklentileri</a:t>
                      </a:r>
                    </a:p>
                  </a:txBody>
                  <a:tcPr marL="91441" marR="91441" marT="45717" marB="45717" anchor="ctr" horzOverflow="overflow">
                    <a:lnL w="12700" cap="flat" cmpd="sng" algn="ctr">
                      <a:no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lnTlToBr>
                      <a:noFill/>
                    </a:lnTlToBr>
                    <a:lnBlToTr>
                      <a:noFill/>
                    </a:lnBlToTr>
                    <a:solidFill>
                      <a:schemeClr val="accent2"/>
                    </a:solidFill>
                  </a:tcPr>
                </a:tc>
                <a:tc hMerge="1">
                  <a:txBody>
                    <a:bodyPr/>
                    <a:lstStyle/>
                    <a:p>
                      <a:endParaRPr lang="tr-TR"/>
                    </a:p>
                  </a:txBody>
                  <a:tcPr/>
                </a:tc>
              </a:tr>
              <a:tr h="428134">
                <a:tc>
                  <a:txBody>
                    <a:bodyPr/>
                    <a:lstStyle/>
                    <a:p>
                      <a:pPr marL="0" marR="0" lvl="0" indent="0" algn="l" defTabSz="914400" rtl="0" eaLnBrk="1" fontAlgn="base" latinLnBrk="0" hangingPunct="1">
                        <a:lnSpc>
                          <a:spcPct val="100000"/>
                        </a:lnSpc>
                        <a:spcBef>
                          <a:spcPts val="1000"/>
                        </a:spcBef>
                        <a:spcAft>
                          <a:spcPts val="1000"/>
                        </a:spcAft>
                        <a:buClrTx/>
                        <a:buSzTx/>
                        <a:buFontTx/>
                        <a:buNone/>
                        <a:tabLst/>
                      </a:pPr>
                      <a:endParaRPr kumimoji="0" lang="tr-TR" sz="1400" b="0" i="0" u="none" strike="noStrike" cap="none" normalizeH="0" baseline="0" smtClean="0">
                        <a:ln>
                          <a:noFill/>
                        </a:ln>
                        <a:solidFill>
                          <a:srgbClr val="000000"/>
                        </a:solidFill>
                        <a:effectLst/>
                        <a:latin typeface="Palatino Linotype" pitchFamily="18" charset="0"/>
                        <a:ea typeface="Times New Roman" pitchFamily="18" charset="0"/>
                        <a:cs typeface="Arial" charset="0"/>
                      </a:endParaRP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Palatino Linotype" pitchFamily="18" charset="0"/>
                        </a:rPr>
                        <a:t>Nisan - Haziran Dönemi</a:t>
                      </a:r>
                    </a:p>
                  </a:txBody>
                  <a:tcPr marL="0" marR="0" marT="0" marB="0" anchor="ctr" anchorCtr="1"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chemeClr val="tx1"/>
                          </a:solidFill>
                          <a:effectLst/>
                          <a:latin typeface="Palatino Linotype" pitchFamily="18" charset="0"/>
                        </a:rPr>
                        <a:t>2012 Yılı Sonu</a:t>
                      </a:r>
                    </a:p>
                  </a:txBody>
                  <a:tcPr marL="0" marR="0" marT="0" marB="0" anchor="ctr" anchorCtr="1"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accent1"/>
                    </a:solidFill>
                  </a:tcPr>
                </a:tc>
              </a:tr>
              <a:tr h="537634">
                <a:tc>
                  <a:txBody>
                    <a:bodyPr/>
                    <a:lstStyle/>
                    <a:p>
                      <a:pPr marL="0" marR="0" lvl="0" indent="0" algn="l" defTabSz="914400" rtl="0" eaLnBrk="1" fontAlgn="base" latinLnBrk="0" hangingPunct="1">
                        <a:lnSpc>
                          <a:spcPct val="100000"/>
                        </a:lnSpc>
                        <a:spcBef>
                          <a:spcPts val="100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cs typeface="Arial" charset="0"/>
                        </a:rPr>
                        <a:t> USD/TL</a:t>
                      </a:r>
                      <a:r>
                        <a:rPr kumimoji="0" lang="tr-TR" sz="1400" b="0" i="0" u="none" strike="noStrike" cap="none" normalizeH="0" baseline="0" dirty="0" smtClean="0">
                          <a:ln>
                            <a:noFill/>
                          </a:ln>
                          <a:solidFill>
                            <a:srgbClr val="000000"/>
                          </a:solidFill>
                          <a:effectLst/>
                          <a:latin typeface="Palatino Linotype" pitchFamily="18" charset="0"/>
                          <a:cs typeface="Arial" charset="0"/>
                        </a:rPr>
                        <a:t> kur tahmini            </a:t>
                      </a:r>
                      <a:endParaRPr kumimoji="0" lang="tr-TR" sz="1400" b="0" i="0" u="none" strike="noStrike" cap="none" normalizeH="0" baseline="0" dirty="0" smtClean="0">
                        <a:ln>
                          <a:noFill/>
                        </a:ln>
                        <a:solidFill>
                          <a:srgbClr val="000000"/>
                        </a:solidFill>
                        <a:effectLst/>
                        <a:latin typeface="Palatino Linotype" pitchFamily="18" charset="0"/>
                        <a:ea typeface="Times New Roman" pitchFamily="18" charset="0"/>
                        <a:cs typeface="Arial" charset="0"/>
                      </a:endParaRPr>
                    </a:p>
                  </a:txBody>
                  <a:tcPr marL="10800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rPr>
                        <a:t>1,80</a:t>
                      </a:r>
                    </a:p>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rgbClr val="000000"/>
                          </a:solidFill>
                          <a:effectLst/>
                          <a:latin typeface="Palatino Linotype" pitchFamily="18" charset="0"/>
                        </a:rPr>
                        <a:t>n: 498</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rPr>
                        <a:t>1,84</a:t>
                      </a:r>
                    </a:p>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rgbClr val="000000"/>
                          </a:solidFill>
                          <a:effectLst/>
                          <a:latin typeface="Palatino Linotype" pitchFamily="18" charset="0"/>
                        </a:rPr>
                        <a:t>n:497</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r>
              <a:tr h="470429">
                <a:tc>
                  <a:txBody>
                    <a:bodyPr/>
                    <a:lstStyle/>
                    <a:p>
                      <a:pPr marL="0" marR="0" lvl="0" indent="0" algn="l" defTabSz="914400" rtl="0" eaLnBrk="1" fontAlgn="base" latinLnBrk="0" hangingPunct="1">
                        <a:lnSpc>
                          <a:spcPct val="100000"/>
                        </a:lnSpc>
                        <a:spcBef>
                          <a:spcPts val="100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cs typeface="Arial" charset="0"/>
                        </a:rPr>
                        <a:t> Euro/TL</a:t>
                      </a:r>
                      <a:r>
                        <a:rPr kumimoji="0" lang="tr-TR" sz="1400" b="0" i="0" u="none" strike="noStrike" cap="none" normalizeH="0" baseline="0" dirty="0" smtClean="0">
                          <a:ln>
                            <a:noFill/>
                          </a:ln>
                          <a:solidFill>
                            <a:srgbClr val="000000"/>
                          </a:solidFill>
                          <a:effectLst/>
                          <a:latin typeface="Palatino Linotype" pitchFamily="18" charset="0"/>
                          <a:cs typeface="Arial" charset="0"/>
                        </a:rPr>
                        <a:t> kur tahmini           </a:t>
                      </a:r>
                      <a:endParaRPr kumimoji="0" lang="tr-TR" sz="1400" b="0" i="0" u="none" strike="noStrike" cap="none" normalizeH="0" baseline="0" dirty="0" smtClean="0">
                        <a:ln>
                          <a:noFill/>
                        </a:ln>
                        <a:solidFill>
                          <a:srgbClr val="000000"/>
                        </a:solidFill>
                        <a:effectLst/>
                        <a:latin typeface="Palatino Linotype" pitchFamily="18" charset="0"/>
                        <a:ea typeface="Times New Roman" pitchFamily="18" charset="0"/>
                        <a:cs typeface="Arial" charset="0"/>
                      </a:endParaRPr>
                    </a:p>
                  </a:txBody>
                  <a:tcPr marL="10800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rPr>
                        <a:t>2,35</a:t>
                      </a:r>
                    </a:p>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rgbClr val="000000"/>
                          </a:solidFill>
                          <a:effectLst/>
                          <a:latin typeface="Palatino Linotype" pitchFamily="18" charset="0"/>
                        </a:rPr>
                        <a:t>n: 497</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rPr>
                        <a:t>2,39</a:t>
                      </a:r>
                    </a:p>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rgbClr val="000000"/>
                          </a:solidFill>
                          <a:effectLst/>
                          <a:latin typeface="Palatino Linotype" pitchFamily="18" charset="0"/>
                        </a:rPr>
                        <a:t>n:497</a:t>
                      </a:r>
                      <a:endParaRPr kumimoji="0" lang="tr-TR" sz="1400" b="1" i="0" u="none" strike="noStrike" cap="none" normalizeH="0" baseline="0" dirty="0" smtClean="0">
                        <a:ln>
                          <a:noFill/>
                        </a:ln>
                        <a:solidFill>
                          <a:srgbClr val="000000"/>
                        </a:solidFill>
                        <a:effectLst/>
                        <a:latin typeface="Palatino Linotype" pitchFamily="18" charset="0"/>
                      </a:endParaRP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r>
              <a:tr h="470429">
                <a:tc>
                  <a:txBody>
                    <a:bodyPr/>
                    <a:lstStyle/>
                    <a:p>
                      <a:pPr marL="0" marR="0" lvl="0" indent="0" algn="l" defTabSz="914400" rtl="0" eaLnBrk="1" fontAlgn="base" latinLnBrk="0" hangingPunct="1">
                        <a:lnSpc>
                          <a:spcPct val="100000"/>
                        </a:lnSpc>
                        <a:spcBef>
                          <a:spcPts val="100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cs typeface="Arial" charset="0"/>
                        </a:rPr>
                        <a:t> Euro/USD</a:t>
                      </a:r>
                      <a:r>
                        <a:rPr kumimoji="0" lang="tr-TR" sz="1400" b="0" i="0" u="none" strike="noStrike" cap="none" normalizeH="0" baseline="0" dirty="0" smtClean="0">
                          <a:ln>
                            <a:noFill/>
                          </a:ln>
                          <a:solidFill>
                            <a:srgbClr val="000000"/>
                          </a:solidFill>
                          <a:effectLst/>
                          <a:latin typeface="Palatino Linotype" pitchFamily="18" charset="0"/>
                          <a:cs typeface="Arial" charset="0"/>
                        </a:rPr>
                        <a:t> parite tahmini    </a:t>
                      </a:r>
                      <a:endParaRPr kumimoji="0" lang="tr-TR" sz="1400" b="0" i="0" u="none" strike="noStrike" cap="none" normalizeH="0" baseline="0" dirty="0" smtClean="0">
                        <a:ln>
                          <a:noFill/>
                        </a:ln>
                        <a:solidFill>
                          <a:srgbClr val="000000"/>
                        </a:solidFill>
                        <a:effectLst/>
                        <a:latin typeface="Palatino Linotype" pitchFamily="18" charset="0"/>
                        <a:ea typeface="Times New Roman" pitchFamily="18" charset="0"/>
                        <a:cs typeface="Arial" charset="0"/>
                      </a:endParaRPr>
                    </a:p>
                  </a:txBody>
                  <a:tcPr marL="10800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rPr>
                        <a:t>1,32</a:t>
                      </a:r>
                    </a:p>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rgbClr val="000000"/>
                          </a:solidFill>
                          <a:effectLst/>
                          <a:latin typeface="Palatino Linotype" pitchFamily="18" charset="0"/>
                        </a:rPr>
                        <a:t>n: 496</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rPr>
                        <a:t>1,32</a:t>
                      </a:r>
                    </a:p>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rgbClr val="000000"/>
                          </a:solidFill>
                          <a:effectLst/>
                          <a:latin typeface="Palatino Linotype" pitchFamily="18" charset="0"/>
                        </a:rPr>
                        <a:t>n:495</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r>
              <a:tr h="470429">
                <a:tc>
                  <a:txBody>
                    <a:bodyPr/>
                    <a:lstStyle/>
                    <a:p>
                      <a:pPr marL="0" marR="0" lvl="0" indent="0" algn="l" defTabSz="914400" rtl="0" eaLnBrk="1" fontAlgn="base" latinLnBrk="0" hangingPunct="1">
                        <a:lnSpc>
                          <a:spcPct val="100000"/>
                        </a:lnSpc>
                        <a:spcBef>
                          <a:spcPts val="100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cs typeface="Arial" charset="0"/>
                        </a:rPr>
                        <a:t> Enflasyon </a:t>
                      </a:r>
                      <a:r>
                        <a:rPr kumimoji="0" lang="tr-TR" sz="1400" b="0" i="0" u="none" strike="noStrike" cap="none" normalizeH="0" baseline="0" dirty="0" smtClean="0">
                          <a:ln>
                            <a:noFill/>
                          </a:ln>
                          <a:solidFill>
                            <a:srgbClr val="000000"/>
                          </a:solidFill>
                          <a:effectLst/>
                          <a:latin typeface="Palatino Linotype" pitchFamily="18" charset="0"/>
                          <a:cs typeface="Arial" charset="0"/>
                        </a:rPr>
                        <a:t>oranı tahmini  (%)    </a:t>
                      </a:r>
                      <a:endParaRPr kumimoji="0" lang="tr-TR" sz="1400" b="0" i="0" u="none" strike="noStrike" cap="none" normalizeH="0" baseline="0" dirty="0" smtClean="0">
                        <a:ln>
                          <a:noFill/>
                        </a:ln>
                        <a:solidFill>
                          <a:srgbClr val="000000"/>
                        </a:solidFill>
                        <a:effectLst/>
                        <a:latin typeface="Palatino Linotype" pitchFamily="18" charset="0"/>
                        <a:ea typeface="Times New Roman" pitchFamily="18" charset="0"/>
                        <a:cs typeface="Arial" charset="0"/>
                      </a:endParaRPr>
                    </a:p>
                  </a:txBody>
                  <a:tcPr marL="10800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1" u="none" strike="noStrike" cap="none" normalizeH="0" baseline="0" dirty="0" smtClean="0">
                          <a:ln>
                            <a:noFill/>
                          </a:ln>
                          <a:solidFill>
                            <a:srgbClr val="000000"/>
                          </a:solidFill>
                          <a:effectLst/>
                          <a:latin typeface="Palatino Linotype" pitchFamily="18" charset="0"/>
                        </a:rPr>
                        <a:t>-</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rPr>
                        <a:t>9,23</a:t>
                      </a:r>
                    </a:p>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rgbClr val="000000"/>
                          </a:solidFill>
                          <a:effectLst/>
                          <a:latin typeface="Palatino Linotype" pitchFamily="18" charset="0"/>
                        </a:rPr>
                        <a:t>n:484</a:t>
                      </a:r>
                      <a:endParaRPr kumimoji="0" lang="tr-TR" sz="1400" b="1" i="0" u="none" strike="noStrike" cap="none" normalizeH="0" baseline="0" dirty="0" smtClean="0">
                        <a:ln>
                          <a:noFill/>
                        </a:ln>
                        <a:solidFill>
                          <a:srgbClr val="000000"/>
                        </a:solidFill>
                        <a:effectLst/>
                        <a:latin typeface="Palatino Linotype" pitchFamily="18" charset="0"/>
                      </a:endParaRP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EBEBEB"/>
                    </a:solidFill>
                  </a:tcPr>
                </a:tc>
              </a:tr>
              <a:tr h="470429">
                <a:tc>
                  <a:txBody>
                    <a:bodyPr/>
                    <a:lstStyle/>
                    <a:p>
                      <a:pPr marL="0" marR="0" lvl="0" indent="0" algn="l" defTabSz="914400" rtl="0" eaLnBrk="1" fontAlgn="base" latinLnBrk="0" hangingPunct="1">
                        <a:lnSpc>
                          <a:spcPct val="100000"/>
                        </a:lnSpc>
                        <a:spcBef>
                          <a:spcPts val="100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cs typeface="Arial" charset="0"/>
                        </a:rPr>
                        <a:t> MB politika faiz </a:t>
                      </a:r>
                      <a:r>
                        <a:rPr kumimoji="0" lang="tr-TR" sz="1400" b="0" i="0" u="none" strike="noStrike" cap="none" normalizeH="0" baseline="0" dirty="0" smtClean="0">
                          <a:ln>
                            <a:noFill/>
                          </a:ln>
                          <a:solidFill>
                            <a:srgbClr val="000000"/>
                          </a:solidFill>
                          <a:effectLst/>
                          <a:latin typeface="Palatino Linotype" pitchFamily="18" charset="0"/>
                          <a:cs typeface="Arial" charset="0"/>
                        </a:rPr>
                        <a:t>tahmini  (%)</a:t>
                      </a:r>
                      <a:endParaRPr kumimoji="0" lang="tr-TR" sz="1400" b="0" i="0" u="none" strike="noStrike" cap="none" normalizeH="0" baseline="0" dirty="0" smtClean="0">
                        <a:ln>
                          <a:noFill/>
                        </a:ln>
                        <a:solidFill>
                          <a:srgbClr val="000000"/>
                        </a:solidFill>
                        <a:effectLst/>
                        <a:latin typeface="Palatino Linotype" pitchFamily="18" charset="0"/>
                        <a:ea typeface="Times New Roman" pitchFamily="18" charset="0"/>
                        <a:cs typeface="Arial" charset="0"/>
                      </a:endParaRPr>
                    </a:p>
                  </a:txBody>
                  <a:tcPr marL="10800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1" u="none" strike="noStrike" cap="none" normalizeH="0" baseline="0" dirty="0" smtClean="0">
                          <a:ln>
                            <a:noFill/>
                          </a:ln>
                          <a:solidFill>
                            <a:srgbClr val="000000"/>
                          </a:solidFill>
                          <a:effectLst/>
                          <a:latin typeface="Palatino Linotype" pitchFamily="18" charset="0"/>
                        </a:rPr>
                        <a:t>-</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rPr>
                        <a:t>7,60</a:t>
                      </a:r>
                    </a:p>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rgbClr val="000000"/>
                          </a:solidFill>
                          <a:effectLst/>
                          <a:latin typeface="Palatino Linotype" pitchFamily="18" charset="0"/>
                        </a:rPr>
                        <a:t>n:466</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rgbClr val="D5D5D5"/>
                    </a:solidFill>
                  </a:tcPr>
                </a:tc>
              </a:tr>
              <a:tr h="470429">
                <a:tc>
                  <a:txBody>
                    <a:bodyPr/>
                    <a:lstStyle/>
                    <a:p>
                      <a:pPr marL="0" marR="0" lvl="0" indent="0" algn="l" defTabSz="914400" rtl="0" eaLnBrk="1" fontAlgn="base" latinLnBrk="0" hangingPunct="1">
                        <a:lnSpc>
                          <a:spcPct val="100000"/>
                        </a:lnSpc>
                        <a:spcBef>
                          <a:spcPts val="100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ea typeface="Times New Roman" pitchFamily="18" charset="0"/>
                          <a:cs typeface="Arial" charset="0"/>
                        </a:rPr>
                        <a:t>Büyüme Beklentisi </a:t>
                      </a:r>
                      <a:r>
                        <a:rPr kumimoji="0" lang="tr-TR" sz="1400" b="0" i="0" u="none" strike="noStrike" cap="none" normalizeH="0" baseline="0" dirty="0" smtClean="0">
                          <a:ln>
                            <a:noFill/>
                          </a:ln>
                          <a:solidFill>
                            <a:srgbClr val="000000"/>
                          </a:solidFill>
                          <a:effectLst/>
                          <a:latin typeface="Palatino Linotype" pitchFamily="18" charset="0"/>
                          <a:ea typeface="Times New Roman" pitchFamily="18" charset="0"/>
                          <a:cs typeface="Arial" charset="0"/>
                        </a:rPr>
                        <a:t>(%)</a:t>
                      </a:r>
                    </a:p>
                  </a:txBody>
                  <a:tcPr marL="108001"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rPr>
                        <a:t>4,88</a:t>
                      </a:r>
                    </a:p>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rgbClr val="000000"/>
                          </a:solidFill>
                          <a:effectLst/>
                          <a:latin typeface="Palatino Linotype" pitchFamily="18" charset="0"/>
                        </a:rPr>
                        <a:t>n: 447</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lumMod val="95000"/>
                      </a:schemeClr>
                    </a:solidFill>
                  </a:tcPr>
                </a:tc>
                <a:tc>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rPr>
                        <a:t>7,07</a:t>
                      </a:r>
                    </a:p>
                    <a:p>
                      <a:pPr marL="0" marR="0" lvl="0" indent="0" algn="ctr" defTabSz="914400" rtl="0" eaLnBrk="1" fontAlgn="b" latinLnBrk="0" hangingPunct="1">
                        <a:lnSpc>
                          <a:spcPct val="100000"/>
                        </a:lnSpc>
                        <a:spcBef>
                          <a:spcPct val="0"/>
                        </a:spcBef>
                        <a:spcAft>
                          <a:spcPct val="0"/>
                        </a:spcAft>
                        <a:buClrTx/>
                        <a:buSzTx/>
                        <a:buFontTx/>
                        <a:buNone/>
                        <a:tabLst/>
                      </a:pPr>
                      <a:r>
                        <a:rPr kumimoji="0" lang="tr-TR" sz="1200" b="0" i="1" u="none" strike="noStrike" cap="none" normalizeH="0" baseline="0" dirty="0" smtClean="0">
                          <a:ln>
                            <a:noFill/>
                          </a:ln>
                          <a:solidFill>
                            <a:srgbClr val="000000"/>
                          </a:solidFill>
                          <a:effectLst/>
                          <a:latin typeface="Palatino Linotype" pitchFamily="18" charset="0"/>
                        </a:rPr>
                        <a:t>n:466</a:t>
                      </a:r>
                    </a:p>
                  </a:txBody>
                  <a:tcPr marL="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lumMod val="95000"/>
                      </a:schemeClr>
                    </a:solidFill>
                  </a:tcPr>
                </a:tc>
              </a:tr>
              <a:tr h="435912">
                <a:tc>
                  <a:txBody>
                    <a:bodyPr/>
                    <a:lstStyle/>
                    <a:p>
                      <a:pPr marL="0" marR="0" lvl="0" indent="0" algn="l" defTabSz="914400" rtl="0" eaLnBrk="1" fontAlgn="base" latinLnBrk="0" hangingPunct="1">
                        <a:lnSpc>
                          <a:spcPct val="100000"/>
                        </a:lnSpc>
                        <a:spcBef>
                          <a:spcPts val="100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ea typeface="Times New Roman" pitchFamily="18" charset="0"/>
                          <a:cs typeface="Arial" charset="0"/>
                        </a:rPr>
                        <a:t>MB politika faizlerinin ideal seviyesi</a:t>
                      </a:r>
                    </a:p>
                  </a:txBody>
                  <a:tcPr marL="108001"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lumMod val="85000"/>
                      </a:schemeClr>
                    </a:solid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1" u="none" strike="noStrike" cap="none" normalizeH="0" baseline="0" dirty="0" smtClean="0">
                          <a:ln>
                            <a:noFill/>
                          </a:ln>
                          <a:solidFill>
                            <a:srgbClr val="000000"/>
                          </a:solidFill>
                          <a:effectLst/>
                          <a:latin typeface="Palatino Linotype" pitchFamily="18" charset="0"/>
                        </a:rPr>
                        <a:t>6,57  </a:t>
                      </a:r>
                      <a:r>
                        <a:rPr kumimoji="0" lang="tr-TR" sz="1200" b="0" i="1" u="none" strike="noStrike" cap="none" normalizeH="0" baseline="0" dirty="0" smtClean="0">
                          <a:ln>
                            <a:noFill/>
                          </a:ln>
                          <a:solidFill>
                            <a:srgbClr val="000000"/>
                          </a:solidFill>
                          <a:effectLst/>
                          <a:latin typeface="Palatino Linotype" pitchFamily="18" charset="0"/>
                        </a:rPr>
                        <a:t>( n: 465)</a:t>
                      </a:r>
                    </a:p>
                  </a:txBody>
                  <a:tcPr marL="108001"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lumMod val="85000"/>
                      </a:schemeClr>
                    </a:solidFill>
                  </a:tcPr>
                </a:tc>
                <a:tc hMerge="1">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tr-TR" sz="1200" b="0" i="1" u="none" strike="noStrike" cap="none" normalizeH="0" baseline="0" dirty="0" smtClean="0">
                        <a:ln>
                          <a:noFill/>
                        </a:ln>
                        <a:solidFill>
                          <a:srgbClr val="000000"/>
                        </a:solidFill>
                        <a:effectLst/>
                        <a:latin typeface="Palatino Linotype" pitchFamily="18" charset="0"/>
                      </a:endParaRPr>
                    </a:p>
                  </a:txBody>
                  <a:tcPr marL="10800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lumMod val="85000"/>
                      </a:schemeClr>
                    </a:solidFill>
                  </a:tcPr>
                </a:tc>
              </a:tr>
              <a:tr h="403225">
                <a:tc>
                  <a:txBody>
                    <a:bodyPr/>
                    <a:lstStyle/>
                    <a:p>
                      <a:pPr marL="0" marR="0" lvl="0" indent="0" algn="l" defTabSz="914400" rtl="0" eaLnBrk="1" fontAlgn="base" latinLnBrk="0" hangingPunct="1">
                        <a:lnSpc>
                          <a:spcPct val="100000"/>
                        </a:lnSpc>
                        <a:spcBef>
                          <a:spcPts val="1000"/>
                        </a:spcBef>
                        <a:spcAft>
                          <a:spcPts val="1000"/>
                        </a:spcAft>
                        <a:buClrTx/>
                        <a:buSzTx/>
                        <a:buFontTx/>
                        <a:buNone/>
                        <a:tabLst/>
                      </a:pPr>
                      <a:r>
                        <a:rPr kumimoji="0" lang="tr-TR" sz="1400" b="1" i="0" u="none" strike="noStrike" cap="none" normalizeH="0" baseline="0" dirty="0" smtClean="0">
                          <a:ln>
                            <a:noFill/>
                          </a:ln>
                          <a:solidFill>
                            <a:srgbClr val="000000"/>
                          </a:solidFill>
                          <a:effectLst/>
                          <a:latin typeface="Palatino Linotype" pitchFamily="18" charset="0"/>
                          <a:ea typeface="Times New Roman" pitchFamily="18" charset="0"/>
                          <a:cs typeface="Arial" charset="0"/>
                        </a:rPr>
                        <a:t>Rekabetçi ideal USD/TL kur seviyesi</a:t>
                      </a:r>
                    </a:p>
                  </a:txBody>
                  <a:tcPr marL="108001"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lumMod val="95000"/>
                      </a:schemeClr>
                    </a:solid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pPr>
                      <a:r>
                        <a:rPr kumimoji="0" lang="tr-TR" sz="1400" b="1" i="1" u="none" strike="noStrike" cap="none" normalizeH="0" baseline="0" dirty="0" smtClean="0">
                          <a:ln>
                            <a:noFill/>
                          </a:ln>
                          <a:solidFill>
                            <a:srgbClr val="000000"/>
                          </a:solidFill>
                          <a:effectLst/>
                          <a:latin typeface="Palatino Linotype" pitchFamily="18" charset="0"/>
                        </a:rPr>
                        <a:t>1,81 </a:t>
                      </a:r>
                      <a:r>
                        <a:rPr kumimoji="0" lang="tr-TR" sz="1200" b="0" i="1" u="none" strike="noStrike" cap="none" normalizeH="0" baseline="0" dirty="0" smtClean="0">
                          <a:ln>
                            <a:noFill/>
                          </a:ln>
                          <a:solidFill>
                            <a:srgbClr val="000000"/>
                          </a:solidFill>
                          <a:effectLst/>
                          <a:latin typeface="Palatino Linotype" pitchFamily="18" charset="0"/>
                        </a:rPr>
                        <a:t>( n: 488)</a:t>
                      </a:r>
                    </a:p>
                  </a:txBody>
                  <a:tcPr marL="108001"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lumMod val="95000"/>
                      </a:schemeClr>
                    </a:solidFill>
                  </a:tcPr>
                </a:tc>
                <a:tc hMerge="1">
                  <a:txBody>
                    <a:bodyPr/>
                    <a:lstStyle/>
                    <a:p>
                      <a:endParaRPr lang="tr-TR"/>
                    </a:p>
                  </a:txBody>
                  <a:tcPr/>
                </a:tc>
              </a:tr>
              <a:tr h="403225">
                <a:tc>
                  <a:txBody>
                    <a:bodyPr/>
                    <a:lstStyle/>
                    <a:p>
                      <a:pPr marL="0" marR="0" lvl="0" indent="0" algn="l" defTabSz="914400" rtl="0" eaLnBrk="1" fontAlgn="base" latinLnBrk="0" hangingPunct="1">
                        <a:lnSpc>
                          <a:spcPct val="100000"/>
                        </a:lnSpc>
                        <a:spcBef>
                          <a:spcPts val="1000"/>
                        </a:spcBef>
                        <a:spcAft>
                          <a:spcPts val="1000"/>
                        </a:spcAft>
                        <a:buClrTx/>
                        <a:buSzTx/>
                        <a:buFontTx/>
                        <a:buNone/>
                        <a:tabLst/>
                        <a:defRPr/>
                      </a:pPr>
                      <a:r>
                        <a:rPr kumimoji="0" lang="tr-TR" sz="1400" b="1" i="0" u="none" strike="noStrike" cap="none" normalizeH="0" baseline="0" dirty="0" smtClean="0">
                          <a:ln>
                            <a:noFill/>
                          </a:ln>
                          <a:solidFill>
                            <a:srgbClr val="000000"/>
                          </a:solidFill>
                          <a:effectLst/>
                          <a:latin typeface="Palatino Linotype" pitchFamily="18" charset="0"/>
                          <a:ea typeface="Times New Roman" pitchFamily="18" charset="0"/>
                          <a:cs typeface="Arial" charset="0"/>
                        </a:rPr>
                        <a:t>Rekabetçi ideal EURO/TL kur seviyesi</a:t>
                      </a:r>
                    </a:p>
                  </a:txBody>
                  <a:tcPr marL="108001"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lumMod val="85000"/>
                      </a:schemeClr>
                    </a:solidFill>
                  </a:tcPr>
                </a:tc>
                <a:tc gridSpan="2">
                  <a:txBody>
                    <a:bodyPr/>
                    <a:lstStyle/>
                    <a:p>
                      <a:pPr marL="0" marR="0" lvl="0" indent="0" algn="ctr" defTabSz="914400" rtl="0" eaLnBrk="1" fontAlgn="b" latinLnBrk="0" hangingPunct="1">
                        <a:lnSpc>
                          <a:spcPct val="100000"/>
                        </a:lnSpc>
                        <a:spcBef>
                          <a:spcPct val="0"/>
                        </a:spcBef>
                        <a:spcAft>
                          <a:spcPct val="0"/>
                        </a:spcAft>
                        <a:buClrTx/>
                        <a:buSzTx/>
                        <a:buFontTx/>
                        <a:buNone/>
                        <a:tabLst/>
                        <a:defRPr/>
                      </a:pPr>
                      <a:r>
                        <a:rPr kumimoji="0" lang="tr-TR" sz="1400" b="1" i="1" u="none" strike="noStrike" cap="none" normalizeH="0" baseline="0" dirty="0" smtClean="0">
                          <a:ln>
                            <a:noFill/>
                          </a:ln>
                          <a:solidFill>
                            <a:srgbClr val="000000"/>
                          </a:solidFill>
                          <a:effectLst/>
                          <a:latin typeface="Palatino Linotype" pitchFamily="18" charset="0"/>
                        </a:rPr>
                        <a:t>2,34  </a:t>
                      </a:r>
                      <a:r>
                        <a:rPr kumimoji="0" lang="tr-TR" sz="1200" b="0" i="1" u="none" strike="noStrike" cap="none" normalizeH="0" baseline="0" dirty="0" smtClean="0">
                          <a:ln>
                            <a:noFill/>
                          </a:ln>
                          <a:solidFill>
                            <a:srgbClr val="000000"/>
                          </a:solidFill>
                          <a:effectLst/>
                          <a:latin typeface="Palatino Linotype" pitchFamily="18" charset="0"/>
                        </a:rPr>
                        <a:t>( n: 487)</a:t>
                      </a:r>
                    </a:p>
                  </a:txBody>
                  <a:tcPr marL="108001"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lumMod val="85000"/>
                      </a:schemeClr>
                    </a:solidFill>
                  </a:tcPr>
                </a:tc>
                <a:tc hMerge="1">
                  <a:txBody>
                    <a:bodyPr/>
                    <a:lstStyle/>
                    <a:p>
                      <a:pPr marL="0" marR="0" lvl="0" indent="0" algn="ctr" defTabSz="914400" rtl="0" eaLnBrk="1" fontAlgn="b" latinLnBrk="0" hangingPunct="1">
                        <a:lnSpc>
                          <a:spcPct val="100000"/>
                        </a:lnSpc>
                        <a:spcBef>
                          <a:spcPct val="0"/>
                        </a:spcBef>
                        <a:spcAft>
                          <a:spcPct val="0"/>
                        </a:spcAft>
                        <a:buClrTx/>
                        <a:buSzTx/>
                        <a:buFontTx/>
                        <a:buNone/>
                        <a:tabLst/>
                      </a:pPr>
                      <a:endParaRPr kumimoji="0" lang="tr-TR" sz="1200" b="0" i="1" u="none" strike="noStrike" cap="none" normalizeH="0" baseline="0" dirty="0" smtClean="0">
                        <a:ln>
                          <a:noFill/>
                        </a:ln>
                        <a:solidFill>
                          <a:srgbClr val="000000"/>
                        </a:solidFill>
                        <a:effectLst/>
                        <a:latin typeface="Palatino Linotype" pitchFamily="18" charset="0"/>
                      </a:endParaRPr>
                    </a:p>
                  </a:txBody>
                  <a:tcPr marL="108000" marR="0" marT="0" marB="0" anchor="ctr" horzOverflow="overflow">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lnTlToBr>
                      <a:noFill/>
                    </a:lnTlToBr>
                    <a:lnBlToTr>
                      <a:noFill/>
                    </a:lnBlToTr>
                    <a:solidFill>
                      <a:schemeClr val="bg1">
                        <a:lumMod val="95000"/>
                      </a:schemeClr>
                    </a:solidFill>
                  </a:tcPr>
                </a:tc>
              </a:tr>
            </a:tbl>
          </a:graphicData>
        </a:graphic>
      </p:graphicFrame>
      <p:sp>
        <p:nvSpPr>
          <p:cNvPr id="56368" name="Text Box 29"/>
          <p:cNvSpPr txBox="1">
            <a:spLocks noChangeArrowheads="1"/>
          </p:cNvSpPr>
          <p:nvPr/>
        </p:nvSpPr>
        <p:spPr bwMode="auto">
          <a:xfrm>
            <a:off x="827088" y="6092825"/>
            <a:ext cx="69818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a:t>İhracatçıların piyasa beklentileri sektörlere göre farklılık göstermemektedir.</a:t>
            </a:r>
          </a:p>
          <a:p>
            <a:pPr algn="just" eaLnBrk="1" hangingPunct="1"/>
            <a:endParaRPr lang="tr-TR" sz="1000"/>
          </a:p>
        </p:txBody>
      </p:sp>
      <p:sp>
        <p:nvSpPr>
          <p:cNvPr id="5" name="Text Box 5"/>
          <p:cNvSpPr txBox="1">
            <a:spLocks noChangeArrowheads="1"/>
          </p:cNvSpPr>
          <p:nvPr/>
        </p:nvSpPr>
        <p:spPr bwMode="auto">
          <a:xfrm>
            <a:off x="755650" y="909638"/>
            <a:ext cx="2520950" cy="400050"/>
          </a:xfrm>
          <a:prstGeom prst="rect">
            <a:avLst/>
          </a:prstGeom>
          <a:noFill/>
          <a:ln>
            <a:noFill/>
          </a:ln>
          <a:effectLst/>
          <a:extLst/>
        </p:spPr>
        <p:txBody>
          <a:bodyPr>
            <a:spAutoFit/>
          </a:bodyPr>
          <a:lstStyle/>
          <a:p>
            <a:pPr>
              <a:defRPr/>
            </a:pPr>
            <a:r>
              <a:rPr lang="tr-TR" sz="2000" b="1" dirty="0">
                <a:effectLst>
                  <a:outerShdw blurRad="38100" dist="38100" dir="2700000" algn="tl">
                    <a:srgbClr val="C0C0C0"/>
                  </a:outerShdw>
                </a:effectLst>
              </a:rPr>
              <a:t>Piyasa Beklentileri</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507</a:t>
            </a:r>
            <a:endParaRPr lang="tr-TR" sz="1200" b="1" dirty="0">
              <a:cs typeface="+mn-cs"/>
            </a:endParaRPr>
          </a:p>
        </p:txBody>
      </p:sp>
      <p:graphicFrame>
        <p:nvGraphicFramePr>
          <p:cNvPr id="58371" name="Object 36"/>
          <p:cNvGraphicFramePr>
            <a:graphicFrameLocks noChangeAspect="1"/>
          </p:cNvGraphicFramePr>
          <p:nvPr>
            <p:extLst>
              <p:ext uri="{D42A27DB-BD31-4B8C-83A1-F6EECF244321}">
                <p14:modId xmlns:p14="http://schemas.microsoft.com/office/powerpoint/2010/main" val="2528952684"/>
              </p:ext>
            </p:extLst>
          </p:nvPr>
        </p:nvGraphicFramePr>
        <p:xfrm>
          <a:off x="539750" y="1989138"/>
          <a:ext cx="7686675" cy="3990975"/>
        </p:xfrm>
        <a:graphic>
          <a:graphicData uri="http://schemas.openxmlformats.org/presentationml/2006/ole">
            <mc:AlternateContent xmlns:mc="http://schemas.openxmlformats.org/markup-compatibility/2006">
              <mc:Choice xmlns:v="urn:schemas-microsoft-com:vml" Requires="v">
                <p:oleObj spid="_x0000_s58668" name="Çizelge" r:id="rId3" imgW="7686566" imgH="3990968" progId="MSGraph.Chart.8">
                  <p:embed followColorScheme="full"/>
                </p:oleObj>
              </mc:Choice>
              <mc:Fallback>
                <p:oleObj name="Çizelge" r:id="rId3" imgW="7686566" imgH="3990968" progId="MSGraph.Chart.8">
                  <p:embed followColorScheme="full"/>
                  <p:pic>
                    <p:nvPicPr>
                      <p:cNvPr id="0" name="Object 36"/>
                      <p:cNvPicPr>
                        <a:picLocks noChangeAspect="1" noChangeArrowheads="1"/>
                      </p:cNvPicPr>
                      <p:nvPr/>
                    </p:nvPicPr>
                    <p:blipFill>
                      <a:blip r:embed="rId4"/>
                      <a:srcRect/>
                      <a:stretch>
                        <a:fillRect/>
                      </a:stretch>
                    </p:blipFill>
                    <p:spPr bwMode="auto">
                      <a:xfrm>
                        <a:off x="539750" y="1989138"/>
                        <a:ext cx="7686675" cy="3990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7"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58373" name="Text Box 8"/>
          <p:cNvSpPr txBox="1">
            <a:spLocks noChangeArrowheads="1"/>
          </p:cNvSpPr>
          <p:nvPr/>
        </p:nvSpPr>
        <p:spPr bwMode="auto">
          <a:xfrm>
            <a:off x="1476375" y="1412875"/>
            <a:ext cx="73580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2012 </a:t>
            </a:r>
            <a:r>
              <a:rPr lang="tr-TR" sz="1400" i="1" dirty="0"/>
              <a:t>yılı sonu itibariyle genel durumuna ilişkin tahmininiz nedir?</a:t>
            </a:r>
          </a:p>
        </p:txBody>
      </p:sp>
      <p:sp>
        <p:nvSpPr>
          <p:cNvPr id="9"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2012 </a:t>
            </a:r>
            <a:r>
              <a:rPr lang="tr-TR" sz="2000" b="1" dirty="0">
                <a:effectLst>
                  <a:outerShdw blurRad="38100" dist="38100" dir="2700000" algn="tl">
                    <a:srgbClr val="C0C0C0"/>
                  </a:outerShdw>
                </a:effectLst>
              </a:rPr>
              <a:t>Yılı Genel Ekonomik Beklentileri</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507</a:t>
            </a:r>
            <a:endParaRPr lang="tr-TR" sz="1200" b="1" dirty="0">
              <a:cs typeface="+mn-cs"/>
            </a:endParaRPr>
          </a:p>
        </p:txBody>
      </p:sp>
      <p:sp>
        <p:nvSpPr>
          <p:cNvPr id="59395" name="Text Box 29"/>
          <p:cNvSpPr txBox="1">
            <a:spLocks noChangeArrowheads="1"/>
          </p:cNvSpPr>
          <p:nvPr/>
        </p:nvSpPr>
        <p:spPr bwMode="auto">
          <a:xfrm>
            <a:off x="914400" y="5775325"/>
            <a:ext cx="6981825"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grafikte; sektör, Türkiye, Avrupa ve Dünya ekonomisine ilişkin </a:t>
            </a:r>
            <a:r>
              <a:rPr lang="tr-TR" sz="1000" b="1" i="1" u="sng" dirty="0"/>
              <a:t>olumlu beklenti içerisinde olan</a:t>
            </a:r>
            <a:r>
              <a:rPr lang="tr-TR" sz="1000" dirty="0"/>
              <a:t> firmaların oranı firmaların ihracat büyüklükleri </a:t>
            </a:r>
            <a:r>
              <a:rPr lang="tr-TR" sz="1000" dirty="0" err="1"/>
              <a:t>kırılımında</a:t>
            </a:r>
            <a:r>
              <a:rPr lang="tr-TR" sz="1000" dirty="0"/>
              <a:t> sunulmaktadır. </a:t>
            </a:r>
          </a:p>
          <a:p>
            <a:pPr algn="just" eaLnBrk="1" hangingPunct="1"/>
            <a:endParaRPr lang="tr-TR" sz="1000" dirty="0"/>
          </a:p>
        </p:txBody>
      </p:sp>
      <p:sp>
        <p:nvSpPr>
          <p:cNvPr id="8"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59397" name="Text Box 8"/>
          <p:cNvSpPr txBox="1">
            <a:spLocks noChangeArrowheads="1"/>
          </p:cNvSpPr>
          <p:nvPr/>
        </p:nvSpPr>
        <p:spPr bwMode="auto">
          <a:xfrm>
            <a:off x="1476375" y="1412875"/>
            <a:ext cx="73580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smtClean="0"/>
              <a:t>2012 </a:t>
            </a:r>
            <a:r>
              <a:rPr lang="tr-TR" sz="1400" i="1" dirty="0"/>
              <a:t>yılı sonu itibariyle genel durumuna ilişkin tahmininiz nedir?</a:t>
            </a:r>
          </a:p>
        </p:txBody>
      </p:sp>
      <p:sp>
        <p:nvSpPr>
          <p:cNvPr id="10"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2012 </a:t>
            </a:r>
            <a:r>
              <a:rPr lang="tr-TR" sz="2000" b="1" dirty="0">
                <a:effectLst>
                  <a:outerShdw blurRad="38100" dist="38100" dir="2700000" algn="tl">
                    <a:srgbClr val="C0C0C0"/>
                  </a:outerShdw>
                </a:effectLst>
              </a:rPr>
              <a:t>Yılı Genel Ekonomik Beklentileri</a:t>
            </a:r>
          </a:p>
        </p:txBody>
      </p:sp>
      <p:graphicFrame>
        <p:nvGraphicFramePr>
          <p:cNvPr id="59399" name="Nesne 1"/>
          <p:cNvGraphicFramePr>
            <a:graphicFrameLocks noChangeAspect="1"/>
          </p:cNvGraphicFramePr>
          <p:nvPr>
            <p:extLst>
              <p:ext uri="{D42A27DB-BD31-4B8C-83A1-F6EECF244321}">
                <p14:modId xmlns:p14="http://schemas.microsoft.com/office/powerpoint/2010/main" val="369680219"/>
              </p:ext>
            </p:extLst>
          </p:nvPr>
        </p:nvGraphicFramePr>
        <p:xfrm>
          <a:off x="685800" y="1643063"/>
          <a:ext cx="7766050" cy="4224337"/>
        </p:xfrm>
        <a:graphic>
          <a:graphicData uri="http://schemas.openxmlformats.org/presentationml/2006/ole">
            <mc:AlternateContent xmlns:mc="http://schemas.openxmlformats.org/markup-compatibility/2006">
              <mc:Choice xmlns:v="urn:schemas-microsoft-com:vml" Requires="v">
                <p:oleObj spid="_x0000_s59693" name="Çizelge" r:id="rId3" imgW="7762960" imgH="4229049" progId="MSGraph.Chart.8">
                  <p:embed followColorScheme="full"/>
                </p:oleObj>
              </mc:Choice>
              <mc:Fallback>
                <p:oleObj name="Çizelge" r:id="rId3" imgW="7762960" imgH="4229049" progId="MSGraph.Chart.8">
                  <p:embed followColorScheme="full"/>
                  <p:pic>
                    <p:nvPicPr>
                      <p:cNvPr id="0" name="Nesne 1"/>
                      <p:cNvPicPr>
                        <a:picLocks noChangeAspect="1" noChangeArrowheads="1"/>
                      </p:cNvPicPr>
                      <p:nvPr/>
                    </p:nvPicPr>
                    <p:blipFill>
                      <a:blip r:embed="rId4"/>
                      <a:srcRect/>
                      <a:stretch>
                        <a:fillRect/>
                      </a:stretch>
                    </p:blipFill>
                    <p:spPr bwMode="auto">
                      <a:xfrm>
                        <a:off x="685800" y="1643063"/>
                        <a:ext cx="7766050" cy="4224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507</a:t>
            </a:r>
            <a:endParaRPr lang="tr-TR" sz="1200" b="1" dirty="0">
              <a:cs typeface="+mn-cs"/>
            </a:endParaRPr>
          </a:p>
        </p:txBody>
      </p:sp>
      <p:graphicFrame>
        <p:nvGraphicFramePr>
          <p:cNvPr id="60419" name="Object 39"/>
          <p:cNvGraphicFramePr>
            <a:graphicFrameLocks noChangeAspect="1"/>
          </p:cNvGraphicFramePr>
          <p:nvPr>
            <p:extLst>
              <p:ext uri="{D42A27DB-BD31-4B8C-83A1-F6EECF244321}">
                <p14:modId xmlns:p14="http://schemas.microsoft.com/office/powerpoint/2010/main" val="822031853"/>
              </p:ext>
            </p:extLst>
          </p:nvPr>
        </p:nvGraphicFramePr>
        <p:xfrm>
          <a:off x="538163" y="2351088"/>
          <a:ext cx="7686675" cy="4102100"/>
        </p:xfrm>
        <a:graphic>
          <a:graphicData uri="http://schemas.openxmlformats.org/presentationml/2006/ole">
            <mc:AlternateContent xmlns:mc="http://schemas.openxmlformats.org/markup-compatibility/2006">
              <mc:Choice xmlns:v="urn:schemas-microsoft-com:vml" Requires="v">
                <p:oleObj spid="_x0000_s60719" name="Çizelge" r:id="rId3" imgW="7686566" imgH="4105150" progId="MSGraph.Chart.8">
                  <p:embed followColorScheme="full"/>
                </p:oleObj>
              </mc:Choice>
              <mc:Fallback>
                <p:oleObj name="Çizelge" r:id="rId3" imgW="7686566" imgH="4105150" progId="MSGraph.Chart.8">
                  <p:embed followColorScheme="full"/>
                  <p:pic>
                    <p:nvPicPr>
                      <p:cNvPr id="0" name="Object 39"/>
                      <p:cNvPicPr>
                        <a:picLocks noChangeAspect="1" noChangeArrowheads="1"/>
                      </p:cNvPicPr>
                      <p:nvPr/>
                    </p:nvPicPr>
                    <p:blipFill>
                      <a:blip r:embed="rId4"/>
                      <a:srcRect/>
                      <a:stretch>
                        <a:fillRect/>
                      </a:stretch>
                    </p:blipFill>
                    <p:spPr bwMode="auto">
                      <a:xfrm>
                        <a:off x="538163" y="2351088"/>
                        <a:ext cx="7686675" cy="4102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3017" name="Line 9"/>
          <p:cNvSpPr>
            <a:spLocks noChangeShapeType="1"/>
          </p:cNvSpPr>
          <p:nvPr/>
        </p:nvSpPr>
        <p:spPr bwMode="auto">
          <a:xfrm>
            <a:off x="4572000" y="2074863"/>
            <a:ext cx="0" cy="3657600"/>
          </a:xfrm>
          <a:prstGeom prst="line">
            <a:avLst/>
          </a:prstGeom>
          <a:noFill/>
          <a:ln w="9525">
            <a:solidFill>
              <a:schemeClr val="tx1"/>
            </a:solidFill>
            <a:prstDash val="lgDash"/>
            <a:round/>
            <a:headEnd/>
            <a:tailEnd/>
          </a:ln>
          <a:effectLst>
            <a:prstShdw prst="shdw17" dist="17961" dir="2700000">
              <a:schemeClr val="tx1">
                <a:gamma/>
                <a:shade val="60000"/>
                <a:invGamma/>
              </a:schemeClr>
            </a:prstShdw>
          </a:effectLst>
          <a:extLst/>
        </p:spPr>
        <p:txBody>
          <a:bodyPr/>
          <a:lstStyle/>
          <a:p>
            <a:pPr>
              <a:defRPr/>
            </a:pPr>
            <a:endParaRPr lang="tr-TR">
              <a:cs typeface="+mn-cs"/>
            </a:endParaRPr>
          </a:p>
        </p:txBody>
      </p:sp>
      <p:sp>
        <p:nvSpPr>
          <p:cNvPr id="60421" name="AutoShape 3"/>
          <p:cNvSpPr>
            <a:spLocks noChangeArrowheads="1"/>
          </p:cNvSpPr>
          <p:nvPr/>
        </p:nvSpPr>
        <p:spPr bwMode="auto">
          <a:xfrm>
            <a:off x="2362200" y="2049463"/>
            <a:ext cx="1066800" cy="457200"/>
          </a:xfrm>
          <a:prstGeom prst="roundRect">
            <a:avLst>
              <a:gd name="adj" fmla="val 16667"/>
            </a:avLst>
          </a:prstGeom>
          <a:solidFill>
            <a:schemeClr val="bg1"/>
          </a:solidFill>
          <a:ln>
            <a:noFill/>
          </a:ln>
          <a:effectLst>
            <a:prstShdw prst="shdw17" dist="17961" dir="2700000">
              <a:srgbClr val="995C00"/>
            </a:prstShdw>
          </a:effectLst>
          <a:extLst>
            <a:ext uri="{91240B29-F687-4F45-9708-019B960494DF}">
              <a14:hiddenLine xmlns:a14="http://schemas.microsoft.com/office/drawing/2010/main" w="9525">
                <a:solidFill>
                  <a:srgbClr val="000000"/>
                </a:solidFill>
                <a:round/>
                <a:headEnd/>
                <a:tailEnd/>
              </a14:hiddenLine>
            </a:ext>
          </a:extLst>
        </p:spPr>
        <p:txBody>
          <a:bodyPr wrap="none" anchor="ctr"/>
          <a:lstStyle/>
          <a:p>
            <a:pPr algn="ctr"/>
            <a:r>
              <a:rPr lang="tr-TR" sz="1200" b="1"/>
              <a:t>SANAYİ</a:t>
            </a:r>
            <a:endParaRPr lang="tr-TR" sz="1200" b="1" baseline="30000"/>
          </a:p>
        </p:txBody>
      </p:sp>
      <p:sp>
        <p:nvSpPr>
          <p:cNvPr id="60422" name="AutoShape 3"/>
          <p:cNvSpPr>
            <a:spLocks noChangeArrowheads="1"/>
          </p:cNvSpPr>
          <p:nvPr/>
        </p:nvSpPr>
        <p:spPr bwMode="auto">
          <a:xfrm>
            <a:off x="5867400" y="2049463"/>
            <a:ext cx="1066800" cy="457200"/>
          </a:xfrm>
          <a:prstGeom prst="roundRect">
            <a:avLst>
              <a:gd name="adj" fmla="val 16667"/>
            </a:avLst>
          </a:prstGeom>
          <a:solidFill>
            <a:schemeClr val="bg1"/>
          </a:solidFill>
          <a:ln>
            <a:noFill/>
          </a:ln>
          <a:effectLst>
            <a:prstShdw prst="shdw17" dist="17961" dir="2700000">
              <a:srgbClr val="995C00"/>
            </a:prstShdw>
          </a:effectLst>
          <a:extLst>
            <a:ext uri="{91240B29-F687-4F45-9708-019B960494DF}">
              <a14:hiddenLine xmlns:a14="http://schemas.microsoft.com/office/drawing/2010/main" w="9525">
                <a:solidFill>
                  <a:srgbClr val="000000"/>
                </a:solidFill>
                <a:round/>
                <a:headEnd/>
                <a:tailEnd/>
              </a14:hiddenLine>
            </a:ext>
          </a:extLst>
        </p:spPr>
        <p:txBody>
          <a:bodyPr wrap="none" anchor="ctr"/>
          <a:lstStyle/>
          <a:p>
            <a:pPr algn="ctr"/>
            <a:r>
              <a:rPr lang="tr-TR" sz="1200" b="1"/>
              <a:t>TARIM</a:t>
            </a:r>
            <a:endParaRPr lang="tr-TR" sz="1200" b="1" baseline="30000"/>
          </a:p>
        </p:txBody>
      </p:sp>
      <p:sp>
        <p:nvSpPr>
          <p:cNvPr id="10"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60424" name="Text Box 8"/>
          <p:cNvSpPr txBox="1">
            <a:spLocks noChangeArrowheads="1"/>
          </p:cNvSpPr>
          <p:nvPr/>
        </p:nvSpPr>
        <p:spPr bwMode="auto">
          <a:xfrm>
            <a:off x="1476375" y="1341438"/>
            <a:ext cx="7358063"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a:t>Dünya geneli emtia fiyatları </a:t>
            </a:r>
            <a:r>
              <a:rPr lang="tr-TR" sz="1400" i="1" dirty="0" smtClean="0"/>
              <a:t>Mart ayına </a:t>
            </a:r>
            <a:r>
              <a:rPr lang="tr-TR" sz="1400" i="1" dirty="0"/>
              <a:t>göre nasıl bir seyir izler? Beklentilerinizi sanayi ve tarım olmak üzere belirtiniz.</a:t>
            </a:r>
          </a:p>
        </p:txBody>
      </p:sp>
      <p:sp>
        <p:nvSpPr>
          <p:cNvPr id="12"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2012 </a:t>
            </a:r>
            <a:r>
              <a:rPr lang="tr-TR" sz="2000" b="1" dirty="0">
                <a:effectLst>
                  <a:outerShdw blurRad="38100" dist="38100" dir="2700000" algn="tl">
                    <a:srgbClr val="C0C0C0"/>
                  </a:outerShdw>
                </a:effectLst>
              </a:rPr>
              <a:t>Yılı Emtia Fiyatları Beklentisi</a:t>
            </a: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7411" name="Group 371"/>
          <p:cNvGraphicFramePr>
            <a:graphicFrameLocks noGrp="1"/>
          </p:cNvGraphicFramePr>
          <p:nvPr>
            <p:extLst>
              <p:ext uri="{D42A27DB-BD31-4B8C-83A1-F6EECF244321}">
                <p14:modId xmlns:p14="http://schemas.microsoft.com/office/powerpoint/2010/main" val="2320230226"/>
              </p:ext>
            </p:extLst>
          </p:nvPr>
        </p:nvGraphicFramePr>
        <p:xfrm>
          <a:off x="1066800" y="2233613"/>
          <a:ext cx="7042150" cy="3355976"/>
        </p:xfrm>
        <a:graphic>
          <a:graphicData uri="http://schemas.openxmlformats.org/drawingml/2006/table">
            <a:tbl>
              <a:tblPr/>
              <a:tblGrid>
                <a:gridCol w="1039813"/>
                <a:gridCol w="712787"/>
                <a:gridCol w="712788"/>
                <a:gridCol w="887412"/>
                <a:gridCol w="685800"/>
                <a:gridCol w="685800"/>
                <a:gridCol w="685800"/>
                <a:gridCol w="914400"/>
                <a:gridCol w="717550"/>
              </a:tblGrid>
              <a:tr h="30638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200" b="1" i="0" u="none" strike="noStrike" cap="none" normalizeH="0" baseline="0" dirty="0" smtClean="0">
                        <a:ln>
                          <a:noFill/>
                        </a:ln>
                        <a:solidFill>
                          <a:schemeClr val="bg1"/>
                        </a:solidFill>
                        <a:effectLst/>
                        <a:latin typeface="Palatino Linotype" pitchFamily="18" charset="0"/>
                      </a:endParaRPr>
                    </a:p>
                  </a:txBody>
                  <a:tcPr marL="90000" marR="90000" marT="46778" marB="4677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gridSpan="4">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Sanayi</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hMerge="1">
                  <a:txBody>
                    <a:bodyPr/>
                    <a:lstStyle/>
                    <a:p>
                      <a:endParaRPr lang="tr-TR"/>
                    </a:p>
                  </a:txBody>
                  <a:tcPr/>
                </a:tc>
                <a:tc hMerge="1">
                  <a:txBody>
                    <a:bodyPr/>
                    <a:lstStyle/>
                    <a:p>
                      <a:endParaRPr lang="tr-TR"/>
                    </a:p>
                  </a:txBody>
                  <a:tcPr/>
                </a:tc>
                <a:tc hMerge="1">
                  <a:txBody>
                    <a:bodyPr/>
                    <a:lstStyle/>
                    <a:p>
                      <a:endParaRPr lang="tr-TR"/>
                    </a:p>
                  </a:txBody>
                  <a:tcPr/>
                </a:tc>
                <a:tc gridSpan="4">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Tarım</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306388">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endParaRPr kumimoji="0" lang="tr-TR" sz="1200" b="1" i="0" u="none" strike="noStrike" cap="none" normalizeH="0" baseline="0" smtClean="0">
                        <a:ln>
                          <a:noFill/>
                        </a:ln>
                        <a:solidFill>
                          <a:schemeClr val="bg1"/>
                        </a:solidFill>
                        <a:effectLst/>
                        <a:latin typeface="Palatino Linotype" pitchFamily="18" charset="0"/>
                      </a:endParaRPr>
                    </a:p>
                  </a:txBody>
                  <a:tcPr marL="90000" marR="90000" marT="46778" marB="4677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Genel</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İlk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İkinci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Diğer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Genel</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İlk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İkinci 500</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a:txBody>
                    <a:body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smtClean="0">
                          <a:ln>
                            <a:noFill/>
                          </a:ln>
                          <a:solidFill>
                            <a:schemeClr val="bg1"/>
                          </a:solidFill>
                          <a:effectLst/>
                          <a:latin typeface="Palatino Linotype" pitchFamily="18" charset="0"/>
                        </a:rPr>
                        <a:t>Diğer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r>
              <a:tr h="304800">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endParaRPr kumimoji="0" lang="tr-TR" sz="1200" b="1" i="0" u="none" strike="noStrike" cap="none" normalizeH="0" baseline="0" smtClean="0">
                        <a:ln>
                          <a:noFill/>
                        </a:ln>
                        <a:solidFill>
                          <a:schemeClr val="tx1"/>
                        </a:solidFill>
                        <a:effectLst/>
                        <a:latin typeface="Palatino Linotype" pitchFamily="18" charset="0"/>
                      </a:endParaRP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gridSpan="4">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Mayıs Sonu İtibariyle</a:t>
                      </a:r>
                      <a:endParaRPr kumimoji="0" lang="tr-TR" sz="1200" b="0" i="0" u="none" strike="noStrike" cap="none" normalizeH="0" baseline="0" dirty="0" smtClean="0">
                        <a:ln>
                          <a:noFill/>
                        </a:ln>
                        <a:solidFill>
                          <a:schemeClr val="tx1"/>
                        </a:solidFill>
                        <a:effectLst/>
                        <a:latin typeface="Palatino Linotype" pitchFamily="18" charset="0"/>
                        <a:cs typeface="Arial" charset="0"/>
                      </a:endParaRP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tr-TR"/>
                    </a:p>
                  </a:txBody>
                  <a:tcPr/>
                </a:tc>
                <a:tc hMerge="1">
                  <a:txBody>
                    <a:bodyPr/>
                    <a:lstStyle/>
                    <a:p>
                      <a:endParaRPr lang="tr-TR"/>
                    </a:p>
                  </a:txBody>
                  <a:tcPr/>
                </a:tc>
                <a:tc hMerge="1">
                  <a:txBody>
                    <a:bodyPr/>
                    <a:lstStyle/>
                    <a:p>
                      <a:endParaRPr lang="tr-TR"/>
                    </a:p>
                  </a:txBody>
                  <a:tcPr/>
                </a:tc>
                <a:tc gridSpan="4">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Mayıs Sonu İtibariyle</a:t>
                      </a:r>
                      <a:endParaRPr kumimoji="0" lang="tr-TR" sz="1200" b="1" i="0" u="none" strike="noStrike" cap="none" normalizeH="0" baseline="0" dirty="0" smtClean="0">
                        <a:ln>
                          <a:noFill/>
                        </a:ln>
                        <a:solidFill>
                          <a:schemeClr val="tx1"/>
                        </a:solidFill>
                        <a:effectLst/>
                        <a:latin typeface="Palatino Linotype" pitchFamily="18" charset="0"/>
                        <a:cs typeface="Arial" charset="0"/>
                      </a:endParaRP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folHlink"/>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304800">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Artar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48,7%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45,8%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52,1%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48,9%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41,0%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37,3%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48,7%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39,6%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Aynı kalır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44,2%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45,1%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43,7%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43,8%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49,3%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52,3%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41,2%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51,5%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Azalır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7,1%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9,2%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4,2%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7,2%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9,7%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10,5%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10,1%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8,9%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endParaRPr kumimoji="0" lang="tr-TR" sz="1200" b="1" i="0" u="none" strike="noStrike" cap="none" normalizeH="0" baseline="0" smtClean="0">
                        <a:ln>
                          <a:noFill/>
                        </a:ln>
                        <a:solidFill>
                          <a:schemeClr val="tx1"/>
                        </a:solidFill>
                        <a:effectLst/>
                        <a:latin typeface="Palatino Linotype" pitchFamily="18" charset="0"/>
                      </a:endParaRP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noFill/>
                  </a:tcPr>
                </a:tc>
                <a:tc gridSpan="4">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2012 Sonu İtibariyle</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accent1"/>
                    </a:solidFill>
                  </a:tcPr>
                </a:tc>
                <a:tc hMerge="1">
                  <a:txBody>
                    <a:bodyPr/>
                    <a:lstStyle/>
                    <a:p>
                      <a:endParaRPr lang="tr-TR"/>
                    </a:p>
                  </a:txBody>
                  <a:tcPr/>
                </a:tc>
                <a:tc hMerge="1">
                  <a:txBody>
                    <a:bodyPr/>
                    <a:lstStyle/>
                    <a:p>
                      <a:endParaRPr lang="tr-TR"/>
                    </a:p>
                  </a:txBody>
                  <a:tcPr/>
                </a:tc>
                <a:tc hMerge="1">
                  <a:txBody>
                    <a:bodyPr/>
                    <a:lstStyle/>
                    <a:p>
                      <a:endParaRPr lang="tr-TR"/>
                    </a:p>
                  </a:txBody>
                  <a:tcPr/>
                </a:tc>
                <a:tc gridSpan="4">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2012 Sonu İtibariyle</a:t>
                      </a:r>
                      <a:endParaRPr kumimoji="0" lang="tr-TR" sz="1200" b="1" i="0" u="none" strike="noStrike" cap="none" normalizeH="0" baseline="0" dirty="0" smtClean="0">
                        <a:ln>
                          <a:noFill/>
                        </a:ln>
                        <a:solidFill>
                          <a:schemeClr val="tx1"/>
                        </a:solidFill>
                        <a:effectLst/>
                        <a:latin typeface="Palatino Linotype" pitchFamily="18" charset="0"/>
                        <a:cs typeface="Arial" charset="0"/>
                      </a:endParaRP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chemeClr val="folHlink"/>
                    </a:solidFill>
                  </a:tcPr>
                </a:tc>
                <a:tc hMerge="1">
                  <a:txBody>
                    <a:bodyPr/>
                    <a:lstStyle/>
                    <a:p>
                      <a:endParaRPr lang="tr-TR"/>
                    </a:p>
                  </a:txBody>
                  <a:tcPr/>
                </a:tc>
                <a:tc hMerge="1">
                  <a:txBody>
                    <a:bodyPr/>
                    <a:lstStyle/>
                    <a:p>
                      <a:endParaRPr lang="tr-TR"/>
                    </a:p>
                  </a:txBody>
                  <a:tcPr/>
                </a:tc>
                <a:tc hMerge="1">
                  <a:txBody>
                    <a:bodyPr/>
                    <a:lstStyle/>
                    <a:p>
                      <a:endParaRPr lang="tr-TR"/>
                    </a:p>
                  </a:txBody>
                  <a:tcPr/>
                </a:tc>
              </a:tr>
              <a:tr h="304800">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Artar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rgbClr val="000000"/>
                          </a:solidFill>
                          <a:effectLst/>
                          <a:latin typeface="Palatino Linotype" pitchFamily="18" charset="0"/>
                        </a:rPr>
                        <a:t>60,4%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54,2%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68,9%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60,0%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54,6%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50,3%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59,7%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54,9%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Aynı kalır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30,4%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34,0%</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24,4%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31,1%</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38,5%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42,5%</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32,8%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38,7%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l" defTabSz="914400" rtl="0" eaLnBrk="0" fontAlgn="b" latinLnBrk="0" hangingPunct="0">
                        <a:lnSpc>
                          <a:spcPct val="100000"/>
                        </a:lnSpc>
                        <a:spcBef>
                          <a:spcPct val="20000"/>
                        </a:spcBef>
                        <a:spcAft>
                          <a:spcPct val="0"/>
                        </a:spcAft>
                        <a:buClrTx/>
                        <a:buSzTx/>
                        <a:buFontTx/>
                        <a:buNone/>
                        <a:tabLst/>
                      </a:pPr>
                      <a:r>
                        <a:rPr kumimoji="0" lang="tr-TR" sz="1200" b="1" i="0" u="none" strike="noStrike" cap="none" normalizeH="0" baseline="0" smtClean="0">
                          <a:ln>
                            <a:noFill/>
                          </a:ln>
                          <a:solidFill>
                            <a:schemeClr val="tx1"/>
                          </a:solidFill>
                          <a:effectLst/>
                          <a:latin typeface="Palatino Linotype" pitchFamily="18" charset="0"/>
                        </a:rPr>
                        <a:t>Azalır</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9,3%</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11,8%</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6,7%</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8,9%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6,9%</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a:solidFill>
                            <a:srgbClr val="000000"/>
                          </a:solidFill>
                          <a:effectLst/>
                          <a:latin typeface="Palatino Linotype" pitchFamily="18" charset="0"/>
                        </a:rPr>
                        <a:t>7,2%</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7,6%</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0" i="0" u="none" strike="noStrike" dirty="0">
                          <a:solidFill>
                            <a:srgbClr val="000000"/>
                          </a:solidFill>
                          <a:effectLst/>
                          <a:latin typeface="Palatino Linotype" pitchFamily="18" charset="0"/>
                        </a:rPr>
                        <a:t>6,4%</a:t>
                      </a:r>
                    </a:p>
                  </a:txBody>
                  <a:tcPr marL="9525" marR="9525" marT="9525" marB="0"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EBEBEB"/>
                    </a:solidFill>
                  </a:tcPr>
                </a:tc>
              </a:tr>
              <a:tr h="304800">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smtClean="0">
                          <a:ln>
                            <a:noFill/>
                          </a:ln>
                          <a:solidFill>
                            <a:schemeClr val="tx1"/>
                          </a:solidFill>
                          <a:effectLst/>
                          <a:latin typeface="Palatino Linotype" pitchFamily="18" charset="0"/>
                        </a:rPr>
                        <a:t>BAZ</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B2B2B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tx1"/>
                          </a:solidFill>
                          <a:effectLst/>
                          <a:latin typeface="Palatino Linotype" pitchFamily="18" charset="0"/>
                        </a:rPr>
                        <a:t>507</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B2B2B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tx1"/>
                          </a:solidFill>
                          <a:effectLst/>
                          <a:latin typeface="Palatino Linotype" pitchFamily="18" charset="0"/>
                        </a:rPr>
                        <a:t>153</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B2B2B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tx1"/>
                          </a:solidFill>
                          <a:effectLst/>
                          <a:latin typeface="Palatino Linotype" pitchFamily="18" charset="0"/>
                        </a:rPr>
                        <a:t>119</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B2B2B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tx1"/>
                          </a:solidFill>
                          <a:effectLst/>
                          <a:latin typeface="Palatino Linotype" pitchFamily="18" charset="0"/>
                        </a:rPr>
                        <a:t>235</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B2B2B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tx1"/>
                          </a:solidFill>
                          <a:effectLst/>
                          <a:latin typeface="Palatino Linotype" pitchFamily="18" charset="0"/>
                        </a:rPr>
                        <a:t>507</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B2B2B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tx1"/>
                          </a:solidFill>
                          <a:effectLst/>
                          <a:latin typeface="Palatino Linotype" pitchFamily="18" charset="0"/>
                        </a:rPr>
                        <a:t>153</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B2B2B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tx1"/>
                          </a:solidFill>
                          <a:effectLst/>
                          <a:latin typeface="Palatino Linotype" pitchFamily="18" charset="0"/>
                        </a:rPr>
                        <a:t>119</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B2B2B2"/>
                    </a:solidFill>
                  </a:tcPr>
                </a:tc>
                <a:tc>
                  <a:txBody>
                    <a:bodyPr/>
                    <a:lstStyle/>
                    <a:p>
                      <a:pPr marL="342900" marR="0" lvl="0" indent="-342900" algn="ctr" defTabSz="914400" rtl="0" eaLnBrk="0" fontAlgn="b" latinLnBrk="0" hangingPunct="0">
                        <a:lnSpc>
                          <a:spcPct val="100000"/>
                        </a:lnSpc>
                        <a:spcBef>
                          <a:spcPct val="20000"/>
                        </a:spcBef>
                        <a:spcAft>
                          <a:spcPct val="0"/>
                        </a:spcAft>
                        <a:buClrTx/>
                        <a:buSzTx/>
                        <a:buFontTx/>
                        <a:buNone/>
                        <a:tabLst/>
                      </a:pPr>
                      <a:r>
                        <a:rPr kumimoji="0" lang="tr-TR" sz="1200" b="1" i="1" u="none" strike="noStrike" cap="none" normalizeH="0" baseline="0" dirty="0" smtClean="0">
                          <a:ln>
                            <a:noFill/>
                          </a:ln>
                          <a:solidFill>
                            <a:schemeClr val="tx1"/>
                          </a:solidFill>
                          <a:effectLst/>
                          <a:latin typeface="Palatino Linotype" pitchFamily="18" charset="0"/>
                        </a:rPr>
                        <a:t>235</a:t>
                      </a:r>
                    </a:p>
                  </a:txBody>
                  <a:tcPr marT="45698" marB="45698" anchor="b" horzOverflow="overflow">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28575" cap="flat" cmpd="sng" algn="ctr">
                      <a:solidFill>
                        <a:schemeClr val="bg1"/>
                      </a:solidFill>
                      <a:prstDash val="solid"/>
                      <a:round/>
                      <a:headEnd type="none" w="med" len="med"/>
                      <a:tailEnd type="none" w="med" len="med"/>
                    </a:lnT>
                    <a:lnB w="28575" cap="flat" cmpd="sng" algn="ctr">
                      <a:solidFill>
                        <a:schemeClr val="bg1"/>
                      </a:solidFill>
                      <a:prstDash val="solid"/>
                      <a:round/>
                      <a:headEnd type="none" w="med" len="med"/>
                      <a:tailEnd type="none" w="med" len="med"/>
                    </a:lnB>
                    <a:lnTlToBr>
                      <a:noFill/>
                    </a:lnTlToBr>
                    <a:lnBlToTr>
                      <a:noFill/>
                    </a:lnBlToTr>
                    <a:solidFill>
                      <a:srgbClr val="B2B2B2"/>
                    </a:solidFill>
                  </a:tcPr>
                </a:tc>
              </a:tr>
            </a:tbl>
          </a:graphicData>
        </a:graphic>
      </p:graphicFrame>
      <p:sp>
        <p:nvSpPr>
          <p:cNvPr id="6" name="Rectangle 7"/>
          <p:cNvSpPr>
            <a:spLocks noChangeArrowheads="1"/>
          </p:cNvSpPr>
          <p:nvPr/>
        </p:nvSpPr>
        <p:spPr bwMode="auto">
          <a:xfrm>
            <a:off x="914400" y="1374775"/>
            <a:ext cx="488950" cy="469900"/>
          </a:xfrm>
          <a:prstGeom prst="rect">
            <a:avLst/>
          </a:prstGeom>
          <a:solidFill>
            <a:schemeClr val="bg1"/>
          </a:solidFill>
          <a:ln w="9525">
            <a:solidFill>
              <a:schemeClr val="tx1"/>
            </a:solidFill>
            <a:miter lim="800000"/>
            <a:headEnd/>
            <a:tailEnd/>
          </a:ln>
          <a:effectLst>
            <a:outerShdw dist="107763" dir="2700000" algn="ctr" rotWithShape="0">
              <a:schemeClr val="bg2"/>
            </a:outerShdw>
          </a:effectLst>
        </p:spPr>
        <p:txBody>
          <a:bodyPr wrap="none" anchor="ctr"/>
          <a:lstStyle/>
          <a:p>
            <a:pPr algn="ctr">
              <a:defRPr/>
            </a:pPr>
            <a:r>
              <a:rPr lang="tr-TR" sz="2000" b="1">
                <a:latin typeface="Monotype Corsiva" pitchFamily="66" charset="0"/>
                <a:cs typeface="+mn-cs"/>
              </a:rPr>
              <a:t>S</a:t>
            </a:r>
            <a:endParaRPr lang="en-US" sz="2000" b="1">
              <a:latin typeface="Monotype Corsiva" pitchFamily="66" charset="0"/>
              <a:cs typeface="+mn-cs"/>
            </a:endParaRPr>
          </a:p>
        </p:txBody>
      </p:sp>
      <p:sp>
        <p:nvSpPr>
          <p:cNvPr id="61559" name="Text Box 8"/>
          <p:cNvSpPr txBox="1">
            <a:spLocks noChangeArrowheads="1"/>
          </p:cNvSpPr>
          <p:nvPr/>
        </p:nvSpPr>
        <p:spPr bwMode="auto">
          <a:xfrm>
            <a:off x="1476375" y="1341438"/>
            <a:ext cx="7358063"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400" i="1" dirty="0"/>
              <a:t>Dünya geneli emtia fiyatları </a:t>
            </a:r>
            <a:r>
              <a:rPr lang="tr-TR" sz="1400" i="1" dirty="0" smtClean="0"/>
              <a:t>Mart ayına </a:t>
            </a:r>
            <a:r>
              <a:rPr lang="tr-TR" sz="1400" i="1" dirty="0"/>
              <a:t>göre nasıl bir seyir izler? Beklentilerinizi sanayi ve tarım olmak üzere belirtiniz.</a:t>
            </a:r>
          </a:p>
        </p:txBody>
      </p:sp>
      <p:sp>
        <p:nvSpPr>
          <p:cNvPr id="8" name="Text Box 5"/>
          <p:cNvSpPr txBox="1">
            <a:spLocks noChangeArrowheads="1"/>
          </p:cNvSpPr>
          <p:nvPr/>
        </p:nvSpPr>
        <p:spPr bwMode="auto">
          <a:xfrm>
            <a:off x="755650" y="909638"/>
            <a:ext cx="7723188" cy="400050"/>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2012 </a:t>
            </a:r>
            <a:r>
              <a:rPr lang="tr-TR" sz="2000" b="1" dirty="0">
                <a:effectLst>
                  <a:outerShdw blurRad="38100" dist="38100" dir="2700000" algn="tl">
                    <a:srgbClr val="C0C0C0"/>
                  </a:outerShdw>
                </a:effectLst>
              </a:rPr>
              <a:t>Yılı Emtia Fiyatları Beklentisi</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5"/>
          <p:cNvSpPr txBox="1">
            <a:spLocks noChangeArrowheads="1"/>
          </p:cNvSpPr>
          <p:nvPr/>
        </p:nvSpPr>
        <p:spPr bwMode="auto">
          <a:xfrm>
            <a:off x="869362" y="868363"/>
            <a:ext cx="6118758" cy="400110"/>
          </a:xfrm>
          <a:prstGeom prst="rect">
            <a:avLst/>
          </a:prstGeom>
          <a:noFill/>
          <a:ln>
            <a:noFill/>
          </a:ln>
          <a:effectLst/>
          <a:extLst/>
        </p:spPr>
        <p:txBody>
          <a:bodyPr>
            <a:spAutoFit/>
          </a:bodyPr>
          <a:lstStyle/>
          <a:p>
            <a:pPr>
              <a:defRPr/>
            </a:pPr>
            <a:r>
              <a:rPr lang="tr-TR" sz="2000" b="1" dirty="0">
                <a:solidFill>
                  <a:srgbClr val="000000"/>
                </a:solidFill>
                <a:effectLst>
                  <a:outerShdw blurRad="38100" dist="38100" dir="2700000" algn="tl">
                    <a:srgbClr val="C0C0C0"/>
                  </a:outerShdw>
                </a:effectLst>
                <a:cs typeface="+mn-cs"/>
              </a:rPr>
              <a:t>İhracat Sektörünün Öncelikli Sorunları</a:t>
            </a:r>
          </a:p>
        </p:txBody>
      </p:sp>
      <p:sp>
        <p:nvSpPr>
          <p:cNvPr id="9" name="Rectangle 7"/>
          <p:cNvSpPr>
            <a:spLocks noChangeArrowheads="1"/>
          </p:cNvSpPr>
          <p:nvPr/>
        </p:nvSpPr>
        <p:spPr bwMode="auto">
          <a:xfrm>
            <a:off x="962348" y="1374775"/>
            <a:ext cx="487680" cy="469900"/>
          </a:xfrm>
          <a:prstGeom prst="rect">
            <a:avLst/>
          </a:prstGeom>
          <a:solidFill>
            <a:srgbClr val="FFFFFF"/>
          </a:solidFill>
          <a:ln w="9525">
            <a:solidFill>
              <a:srgbClr val="000000"/>
            </a:solidFill>
            <a:miter lim="800000"/>
            <a:headEnd/>
            <a:tailEnd/>
          </a:ln>
          <a:effectLst>
            <a:outerShdw dist="107763" dir="2700000" algn="ctr" rotWithShape="0">
              <a:srgbClr val="808080"/>
            </a:outerShdw>
          </a:effectLst>
        </p:spPr>
        <p:txBody>
          <a:bodyPr wrap="none" anchor="ctr"/>
          <a:lstStyle/>
          <a:p>
            <a:pPr algn="ctr">
              <a:defRPr/>
            </a:pPr>
            <a:r>
              <a:rPr lang="tr-TR" sz="2000" b="1" kern="0" dirty="0">
                <a:solidFill>
                  <a:srgbClr val="000000"/>
                </a:solidFill>
                <a:latin typeface="Monotype Corsiva" pitchFamily="66" charset="0"/>
                <a:cs typeface="+mn-cs"/>
              </a:rPr>
              <a:t>S</a:t>
            </a:r>
            <a:endParaRPr lang="en-US" sz="2000" b="1" kern="0" dirty="0">
              <a:solidFill>
                <a:srgbClr val="000000"/>
              </a:solidFill>
              <a:latin typeface="Monotype Corsiva" pitchFamily="66" charset="0"/>
              <a:cs typeface="+mn-cs"/>
            </a:endParaRPr>
          </a:p>
        </p:txBody>
      </p:sp>
      <p:sp>
        <p:nvSpPr>
          <p:cNvPr id="10" name="Text Box 8"/>
          <p:cNvSpPr txBox="1">
            <a:spLocks noChangeArrowheads="1"/>
          </p:cNvSpPr>
          <p:nvPr/>
        </p:nvSpPr>
        <p:spPr bwMode="auto">
          <a:xfrm>
            <a:off x="1523184" y="1484313"/>
            <a:ext cx="7359091"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algn="just" eaLnBrk="1" fontAlgn="auto" hangingPunct="1">
              <a:spcBef>
                <a:spcPts val="0"/>
              </a:spcBef>
              <a:spcAft>
                <a:spcPts val="0"/>
              </a:spcAft>
            </a:pPr>
            <a:r>
              <a:rPr lang="tr-TR" sz="1400" i="1" dirty="0">
                <a:solidFill>
                  <a:prstClr val="black"/>
                </a:solidFill>
                <a:cs typeface="+mn-cs"/>
              </a:rPr>
              <a:t>Aşağıdakilerden hangileri sektörünüzün öncelikli sorunlarıdır? </a:t>
            </a:r>
            <a:r>
              <a:rPr lang="tr-TR" sz="1200" i="1" dirty="0">
                <a:solidFill>
                  <a:prstClr val="black"/>
                </a:solidFill>
                <a:cs typeface="+mn-cs"/>
              </a:rPr>
              <a:t>(Çok Cevap)</a:t>
            </a:r>
          </a:p>
        </p:txBody>
      </p:sp>
      <p:graphicFrame>
        <p:nvGraphicFramePr>
          <p:cNvPr id="2" name="Nesne 1"/>
          <p:cNvGraphicFramePr>
            <a:graphicFrameLocks noChangeAspect="1"/>
          </p:cNvGraphicFramePr>
          <p:nvPr>
            <p:extLst>
              <p:ext uri="{D42A27DB-BD31-4B8C-83A1-F6EECF244321}">
                <p14:modId xmlns:p14="http://schemas.microsoft.com/office/powerpoint/2010/main" val="4130703116"/>
              </p:ext>
            </p:extLst>
          </p:nvPr>
        </p:nvGraphicFramePr>
        <p:xfrm>
          <a:off x="74613" y="1125538"/>
          <a:ext cx="7905750" cy="5988050"/>
        </p:xfrm>
        <a:graphic>
          <a:graphicData uri="http://schemas.openxmlformats.org/presentationml/2006/ole">
            <mc:AlternateContent xmlns:mc="http://schemas.openxmlformats.org/markup-compatibility/2006">
              <mc:Choice xmlns:v="urn:schemas-microsoft-com:vml" Requires="v">
                <p:oleObj spid="_x0000_s74010" name="Çizelge" r:id="rId3" imgW="8105784" imgH="5991176" progId="MSGraph.Chart.8">
                  <p:embed followColorScheme="full"/>
                </p:oleObj>
              </mc:Choice>
              <mc:Fallback>
                <p:oleObj name="Çizelge" r:id="rId3" imgW="8105784" imgH="5991176" progId="MSGraph.Chart.8">
                  <p:embed followColorScheme="full"/>
                  <p:pic>
                    <p:nvPicPr>
                      <p:cNvPr id="0" name="Nesne 1"/>
                      <p:cNvPicPr>
                        <a:picLocks noChangeAspect="1" noChangeArrowheads="1"/>
                      </p:cNvPicPr>
                      <p:nvPr/>
                    </p:nvPicPr>
                    <p:blipFill>
                      <a:blip r:embed="rId4"/>
                      <a:srcRect/>
                      <a:stretch>
                        <a:fillRect/>
                      </a:stretch>
                    </p:blipFill>
                    <p:spPr bwMode="auto">
                      <a:xfrm>
                        <a:off x="74613" y="1125538"/>
                        <a:ext cx="7905750" cy="5988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TextBox 5"/>
          <p:cNvSpPr txBox="1"/>
          <p:nvPr/>
        </p:nvSpPr>
        <p:spPr>
          <a:xfrm>
            <a:off x="7308304" y="57466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507</a:t>
            </a:r>
            <a:endParaRPr lang="tr-TR" sz="1200" b="1" dirty="0">
              <a:cs typeface="+mn-cs"/>
            </a:endParaRPr>
          </a:p>
        </p:txBody>
      </p:sp>
    </p:spTree>
    <p:extLst>
      <p:ext uri="{BB962C8B-B14F-4D97-AF65-F5344CB8AC3E}">
        <p14:creationId xmlns:p14="http://schemas.microsoft.com/office/powerpoint/2010/main" val="929630187"/>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7667625" y="6165850"/>
            <a:ext cx="811213" cy="274638"/>
          </a:xfrm>
          <a:prstGeom prst="rect">
            <a:avLst/>
          </a:prstGeom>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18900000" scaled="1"/>
            <a:tileRect/>
          </a:gradFill>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eaLnBrk="1" hangingPunct="1">
              <a:defRPr/>
            </a:pPr>
            <a:r>
              <a:rPr lang="tr-TR" sz="1200" b="1" dirty="0"/>
              <a:t>Baz: </a:t>
            </a:r>
            <a:r>
              <a:rPr lang="tr-TR" sz="1200" b="1" dirty="0" smtClean="0">
                <a:cs typeface="+mn-cs"/>
              </a:rPr>
              <a:t>507</a:t>
            </a:r>
            <a:endParaRPr lang="tr-TR" sz="1200" b="1" dirty="0">
              <a:cs typeface="+mn-cs"/>
            </a:endParaRPr>
          </a:p>
        </p:txBody>
      </p:sp>
      <p:sp>
        <p:nvSpPr>
          <p:cNvPr id="62467" name="AutoShape 9"/>
          <p:cNvSpPr>
            <a:spLocks noChangeArrowheads="1"/>
          </p:cNvSpPr>
          <p:nvPr/>
        </p:nvSpPr>
        <p:spPr bwMode="auto">
          <a:xfrm>
            <a:off x="3352800" y="1524000"/>
            <a:ext cx="2303463" cy="741363"/>
          </a:xfrm>
          <a:prstGeom prst="roundRect">
            <a:avLst>
              <a:gd name="adj" fmla="val 16667"/>
            </a:avLst>
          </a:prstGeom>
          <a:solidFill>
            <a:srgbClr val="808080"/>
          </a:solidFill>
          <a:ln>
            <a:noFill/>
          </a:ln>
          <a:effectLst>
            <a:prstShdw prst="shdw17" dist="17961" dir="2700000">
              <a:srgbClr val="4D4D4D"/>
            </a:prstShdw>
          </a:effectLst>
          <a:extLst>
            <a:ext uri="{91240B29-F687-4F45-9708-019B960494DF}">
              <a14:hiddenLine xmlns:a14="http://schemas.microsoft.com/office/drawing/2010/main" w="9525">
                <a:solidFill>
                  <a:srgbClr val="000000"/>
                </a:solidFill>
                <a:round/>
                <a:headEnd/>
                <a:tailEnd/>
              </a14:hiddenLine>
            </a:ext>
          </a:extLst>
        </p:spPr>
        <p:txBody>
          <a:bodyPr wrap="none" anchor="ctr"/>
          <a:lstStyle/>
          <a:p>
            <a:pPr algn="ctr"/>
            <a:r>
              <a:rPr lang="tr-TR" sz="1600" b="1" dirty="0">
                <a:solidFill>
                  <a:srgbClr val="FFFFFF"/>
                </a:solidFill>
              </a:rPr>
              <a:t>Ortalama Memnuniyet</a:t>
            </a:r>
          </a:p>
          <a:p>
            <a:pPr algn="ctr"/>
            <a:r>
              <a:rPr lang="tr-TR" sz="2400" b="1" dirty="0">
                <a:solidFill>
                  <a:schemeClr val="accent2"/>
                </a:solidFill>
              </a:rPr>
              <a:t>3,6</a:t>
            </a:r>
            <a:endParaRPr lang="tr-TR" sz="2400" b="1" baseline="30000" dirty="0">
              <a:solidFill>
                <a:schemeClr val="accent2"/>
              </a:solidFill>
            </a:endParaRPr>
          </a:p>
        </p:txBody>
      </p:sp>
      <p:graphicFrame>
        <p:nvGraphicFramePr>
          <p:cNvPr id="45120" name="Group 64"/>
          <p:cNvGraphicFramePr>
            <a:graphicFrameLocks noGrp="1"/>
          </p:cNvGraphicFramePr>
          <p:nvPr>
            <p:extLst>
              <p:ext uri="{D42A27DB-BD31-4B8C-83A1-F6EECF244321}">
                <p14:modId xmlns:p14="http://schemas.microsoft.com/office/powerpoint/2010/main" val="3955453865"/>
              </p:ext>
            </p:extLst>
          </p:nvPr>
        </p:nvGraphicFramePr>
        <p:xfrm>
          <a:off x="457200" y="2365375"/>
          <a:ext cx="3810000" cy="3569882"/>
        </p:xfrm>
        <a:graphic>
          <a:graphicData uri="http://schemas.openxmlformats.org/drawingml/2006/table">
            <a:tbl>
              <a:tblPr/>
              <a:tblGrid>
                <a:gridCol w="3178696"/>
                <a:gridCol w="631304"/>
              </a:tblGrid>
              <a:tr h="274702">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KURUMLAR</a:t>
                      </a:r>
                    </a:p>
                  </a:txBody>
                  <a:tcPr marT="45739" marB="45739" horzOverflow="overflow">
                    <a:lnL>
                      <a:noFill/>
                    </a:lnL>
                    <a:lnR>
                      <a:noFill/>
                    </a:lnR>
                    <a:lnT>
                      <a:noFill/>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hMerge="1">
                  <a:txBody>
                    <a:bodyPr/>
                    <a:lstStyle/>
                    <a:p>
                      <a:endParaRPr lang="tr-TR"/>
                    </a:p>
                  </a:txBody>
                  <a:tcPr/>
                </a:tc>
              </a:tr>
              <a:tr h="274702">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İhracatçı Birlikleri</a:t>
                      </a:r>
                    </a:p>
                  </a:txBody>
                  <a:tcPr marT="45739" marB="45739" horzOverflow="overflow">
                    <a:lnL>
                      <a:noFill/>
                    </a:lnL>
                    <a:lnR>
                      <a:noFill/>
                    </a:lnR>
                    <a:lnT w="28575" cap="flat" cmpd="sng" algn="ctr">
                      <a:solidFill>
                        <a:schemeClr val="bg1"/>
                      </a:solidFill>
                      <a:prstDash val="solid"/>
                      <a:round/>
                      <a:headEnd type="none" w="med" len="med"/>
                      <a:tailEnd type="none" w="med" len="med"/>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4,0</a:t>
                      </a:r>
                      <a:endParaRPr kumimoji="0" lang="tr-TR" sz="1200" b="0" i="0" u="none" strike="noStrike" cap="none" normalizeH="0" baseline="0" dirty="0" smtClean="0">
                        <a:ln>
                          <a:noFill/>
                        </a:ln>
                        <a:solidFill>
                          <a:schemeClr val="tx1"/>
                        </a:solidFill>
                        <a:effectLst/>
                        <a:latin typeface="Palatino Linotype" pitchFamily="18" charset="0"/>
                      </a:endParaRPr>
                    </a:p>
                  </a:txBody>
                  <a:tcPr marT="45731" marB="45731" anchor="ctr" horzOverflow="overflow">
                    <a:lnL>
                      <a:noFill/>
                    </a:lnL>
                    <a:lnR>
                      <a:noFill/>
                    </a:lnR>
                    <a:lnT w="28575" cap="flat" cmpd="sng" algn="ctr">
                      <a:solidFill>
                        <a:schemeClr val="bg1"/>
                      </a:solidFill>
                      <a:prstDash val="solid"/>
                      <a:round/>
                      <a:headEnd type="none" w="med" len="med"/>
                      <a:tailEnd type="none" w="med" len="med"/>
                    </a:lnT>
                    <a:lnB>
                      <a:noFill/>
                    </a:lnB>
                    <a:lnTlToBr>
                      <a:noFill/>
                    </a:lnTlToBr>
                    <a:lnBlToTr>
                      <a:noFill/>
                    </a:lnBlToTr>
                    <a:solidFill>
                      <a:srgbClr val="EAEAEA"/>
                    </a:solidFill>
                  </a:tcPr>
                </a:tc>
              </a:tr>
              <a:tr h="274702">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Ekonomi Bakanlığı</a:t>
                      </a:r>
                      <a:endParaRPr kumimoji="0" lang="tr-TR" sz="1200" b="0" i="0" u="none" strike="noStrike" cap="none" normalizeH="0" baseline="0" dirty="0" smtClean="0">
                        <a:ln>
                          <a:noFill/>
                        </a:ln>
                        <a:solidFill>
                          <a:schemeClr val="tx1"/>
                        </a:solidFill>
                        <a:effectLst/>
                        <a:latin typeface="Palatino Linotype" pitchFamily="18" charset="0"/>
                      </a:endParaRPr>
                    </a:p>
                  </a:txBody>
                  <a:tcPr marT="45739" marB="45739"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3,8</a:t>
                      </a:r>
                      <a:endParaRPr kumimoji="0" lang="tr-TR" sz="1200" b="0" i="0" u="none" strike="noStrike" cap="none" normalizeH="0" baseline="0" dirty="0" smtClean="0">
                        <a:ln>
                          <a:noFill/>
                        </a:ln>
                        <a:solidFill>
                          <a:schemeClr val="tx1"/>
                        </a:solidFill>
                        <a:effectLst/>
                        <a:latin typeface="Palatino Linotype" pitchFamily="18" charset="0"/>
                      </a:endParaRPr>
                    </a:p>
                  </a:txBody>
                  <a:tcPr marT="45731" marB="45731" anchor="ctr" horzOverflow="overflow">
                    <a:lnL>
                      <a:noFill/>
                    </a:lnL>
                    <a:lnR>
                      <a:noFill/>
                    </a:lnR>
                    <a:lnT>
                      <a:noFill/>
                    </a:lnT>
                    <a:lnB>
                      <a:noFill/>
                    </a:lnB>
                    <a:lnTlToBr>
                      <a:noFill/>
                    </a:lnTlToBr>
                    <a:lnBlToTr>
                      <a:noFill/>
                    </a:lnBlToTr>
                    <a:solidFill>
                      <a:srgbClr val="EAEAEA"/>
                    </a:solidFill>
                  </a:tcPr>
                </a:tc>
              </a:tr>
              <a:tr h="274702">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Hazine Müsteşarlığı</a:t>
                      </a:r>
                    </a:p>
                  </a:txBody>
                  <a:tcPr marT="45739" marB="45739"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3,8</a:t>
                      </a:r>
                      <a:endParaRPr kumimoji="0" lang="tr-TR" sz="1200" b="0" i="0" u="none" strike="noStrike" cap="none" normalizeH="0" baseline="0" dirty="0" smtClean="0">
                        <a:ln>
                          <a:noFill/>
                        </a:ln>
                        <a:solidFill>
                          <a:schemeClr val="tx1"/>
                        </a:solidFill>
                        <a:effectLst/>
                        <a:latin typeface="Palatino Linotype" pitchFamily="18" charset="0"/>
                      </a:endParaRPr>
                    </a:p>
                  </a:txBody>
                  <a:tcPr marT="45731" marB="45731" anchor="ctr" horzOverflow="overflow">
                    <a:lnL>
                      <a:noFill/>
                    </a:lnL>
                    <a:lnR>
                      <a:noFill/>
                    </a:lnR>
                    <a:lnT>
                      <a:noFill/>
                    </a:lnT>
                    <a:lnB>
                      <a:noFill/>
                    </a:lnB>
                    <a:lnTlToBr>
                      <a:noFill/>
                    </a:lnTlToBr>
                    <a:lnBlToTr>
                      <a:noFill/>
                    </a:lnBlToTr>
                    <a:solidFill>
                      <a:srgbClr val="EAEAEA"/>
                    </a:solidFill>
                  </a:tcPr>
                </a:tc>
              </a:tr>
              <a:tr h="252849">
                <a:tc>
                  <a:txBody>
                    <a:bodyPr/>
                    <a:lstStyle/>
                    <a:p>
                      <a:pPr marL="0" marR="0" lvl="0" indent="0" algn="l" defTabSz="914400" rtl="0" eaLnBrk="1" fontAlgn="b" latinLnBrk="0" hangingPunct="1">
                        <a:lnSpc>
                          <a:spcPct val="100000"/>
                        </a:lnSpc>
                        <a:spcBef>
                          <a:spcPct val="20000"/>
                        </a:spcBef>
                        <a:spcAft>
                          <a:spcPct val="0"/>
                        </a:spcAft>
                        <a:buClrTx/>
                        <a:buSzTx/>
                        <a:buFontTx/>
                        <a:buNone/>
                        <a:tabLst/>
                        <a:defRPr/>
                      </a:pPr>
                      <a:r>
                        <a:rPr kumimoji="0" lang="tr-TR" sz="1200" b="0" i="0" u="none" strike="noStrike" cap="none" normalizeH="0" baseline="0" dirty="0" smtClean="0">
                          <a:ln>
                            <a:noFill/>
                          </a:ln>
                          <a:solidFill>
                            <a:schemeClr val="tx1"/>
                          </a:solidFill>
                          <a:effectLst/>
                          <a:latin typeface="Palatino Linotype" pitchFamily="18" charset="0"/>
                        </a:rPr>
                        <a:t>Ticaret ve Sanayi Odaları/ Ticaret Borsaları</a:t>
                      </a:r>
                    </a:p>
                  </a:txBody>
                  <a:tcPr marT="45739" marB="45739"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3,7</a:t>
                      </a:r>
                    </a:p>
                  </a:txBody>
                  <a:tcPr marT="45731" marB="45731" anchor="ctr" horzOverflow="overflow">
                    <a:lnL>
                      <a:noFill/>
                    </a:lnL>
                    <a:lnR>
                      <a:noFill/>
                    </a:lnR>
                    <a:lnT>
                      <a:noFill/>
                    </a:lnT>
                    <a:lnB>
                      <a:noFill/>
                    </a:lnB>
                    <a:lnTlToBr>
                      <a:noFill/>
                    </a:lnTlToBr>
                    <a:lnBlToTr>
                      <a:noFill/>
                    </a:lnBlToTr>
                    <a:solidFill>
                      <a:srgbClr val="EAEAEA"/>
                    </a:solidFill>
                  </a:tcPr>
                </a:tc>
              </a:tr>
              <a:tr h="274402">
                <a:tc>
                  <a:txBody>
                    <a:bodyPr/>
                    <a:lstStyle/>
                    <a:p>
                      <a:pPr marL="0" marR="0" lvl="0" indent="0" algn="l" defTabSz="914400" rtl="0" eaLnBrk="1" fontAlgn="b" latinLnBrk="0" hangingPunct="1">
                        <a:lnSpc>
                          <a:spcPct val="100000"/>
                        </a:lnSpc>
                        <a:spcBef>
                          <a:spcPct val="20000"/>
                        </a:spcBef>
                        <a:spcAft>
                          <a:spcPct val="0"/>
                        </a:spcAft>
                        <a:buClrTx/>
                        <a:buSzTx/>
                        <a:buFontTx/>
                        <a:buNone/>
                        <a:tabLst/>
                        <a:defRPr/>
                      </a:pPr>
                      <a:r>
                        <a:rPr kumimoji="0" lang="tr-TR" sz="1200" b="0" i="0" u="none" strike="noStrike" cap="none" normalizeH="0" baseline="0" dirty="0" smtClean="0">
                          <a:ln>
                            <a:noFill/>
                          </a:ln>
                          <a:solidFill>
                            <a:schemeClr val="tx1"/>
                          </a:solidFill>
                          <a:effectLst/>
                          <a:latin typeface="Palatino Linotype" pitchFamily="18" charset="0"/>
                        </a:rPr>
                        <a:t>Merkez Bankası</a:t>
                      </a:r>
                    </a:p>
                  </a:txBody>
                  <a:tcPr marT="45739" marB="45739"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3,7</a:t>
                      </a:r>
                    </a:p>
                  </a:txBody>
                  <a:tcPr marT="45731" marB="45731" anchor="ctr" horzOverflow="overflow">
                    <a:lnL>
                      <a:noFill/>
                    </a:lnL>
                    <a:lnR>
                      <a:noFill/>
                    </a:lnR>
                    <a:lnT>
                      <a:noFill/>
                    </a:lnT>
                    <a:lnB>
                      <a:noFill/>
                    </a:lnB>
                    <a:lnTlToBr>
                      <a:noFill/>
                    </a:lnTlToBr>
                    <a:lnBlToTr>
                      <a:noFill/>
                    </a:lnBlToTr>
                    <a:solidFill>
                      <a:srgbClr val="EAEAEA"/>
                    </a:solidFill>
                  </a:tcPr>
                </a:tc>
              </a:tr>
              <a:tr h="274402">
                <a:tc>
                  <a:txBody>
                    <a:bodyPr/>
                    <a:lstStyle/>
                    <a:p>
                      <a:pPr marL="0" marR="0" lvl="0" indent="0" algn="l" defTabSz="914400" rtl="0" eaLnBrk="1" fontAlgn="b" latinLnBrk="0" hangingPunct="1">
                        <a:lnSpc>
                          <a:spcPct val="100000"/>
                        </a:lnSpc>
                        <a:spcBef>
                          <a:spcPct val="20000"/>
                        </a:spcBef>
                        <a:spcAft>
                          <a:spcPct val="0"/>
                        </a:spcAft>
                        <a:buClrTx/>
                        <a:buSzTx/>
                        <a:buFontTx/>
                        <a:buNone/>
                        <a:tabLst/>
                        <a:defRPr/>
                      </a:pPr>
                      <a:r>
                        <a:rPr kumimoji="0" lang="tr-TR" sz="1200" b="0" i="0" u="none" strike="noStrike" cap="none" normalizeH="0" baseline="0" dirty="0" smtClean="0">
                          <a:ln>
                            <a:noFill/>
                          </a:ln>
                          <a:solidFill>
                            <a:schemeClr val="tx1"/>
                          </a:solidFill>
                          <a:effectLst/>
                          <a:latin typeface="Palatino Linotype" pitchFamily="18" charset="0"/>
                        </a:rPr>
                        <a:t>Ticari Bankalar</a:t>
                      </a:r>
                    </a:p>
                  </a:txBody>
                  <a:tcPr marT="45739" marB="45739"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3,7</a:t>
                      </a:r>
                    </a:p>
                  </a:txBody>
                  <a:tcPr marT="45731" marB="45731" anchor="ctr" horzOverflow="overflow">
                    <a:lnL>
                      <a:noFill/>
                    </a:lnL>
                    <a:lnR>
                      <a:noFill/>
                    </a:lnR>
                    <a:lnT>
                      <a:noFill/>
                    </a:lnT>
                    <a:lnB>
                      <a:noFill/>
                    </a:lnB>
                    <a:lnTlToBr>
                      <a:noFill/>
                    </a:lnTlToBr>
                    <a:lnBlToTr>
                      <a:noFill/>
                    </a:lnBlToTr>
                    <a:solidFill>
                      <a:srgbClr val="EAEAEA"/>
                    </a:solidFill>
                  </a:tcPr>
                </a:tc>
              </a:tr>
              <a:tr h="274402">
                <a:tc>
                  <a:txBody>
                    <a:bodyPr/>
                    <a:lstStyle/>
                    <a:p>
                      <a:pPr marL="0" marR="0" lvl="0" indent="0" algn="l" defTabSz="914400" rtl="0" eaLnBrk="1" fontAlgn="b" latinLnBrk="0" hangingPunct="1">
                        <a:lnSpc>
                          <a:spcPct val="100000"/>
                        </a:lnSpc>
                        <a:spcBef>
                          <a:spcPct val="20000"/>
                        </a:spcBef>
                        <a:spcAft>
                          <a:spcPct val="0"/>
                        </a:spcAft>
                        <a:buClrTx/>
                        <a:buSzTx/>
                        <a:buFontTx/>
                        <a:buNone/>
                        <a:tabLst/>
                        <a:defRPr/>
                      </a:pPr>
                      <a:r>
                        <a:rPr kumimoji="0" lang="tr-TR" sz="1200" b="0" i="0" u="none" strike="noStrike" cap="none" normalizeH="0" baseline="0" dirty="0" smtClean="0">
                          <a:ln>
                            <a:noFill/>
                          </a:ln>
                          <a:solidFill>
                            <a:schemeClr val="tx1"/>
                          </a:solidFill>
                          <a:effectLst/>
                          <a:latin typeface="Palatino Linotype" pitchFamily="18" charset="0"/>
                          <a:cs typeface="Arial" charset="0"/>
                        </a:rPr>
                        <a:t>Eximbank</a:t>
                      </a:r>
                    </a:p>
                  </a:txBody>
                  <a:tcPr marT="45739" marB="45739"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3,7</a:t>
                      </a:r>
                    </a:p>
                  </a:txBody>
                  <a:tcPr marT="45731" marB="45731" anchor="ctr" horzOverflow="overflow">
                    <a:lnL>
                      <a:noFill/>
                    </a:lnL>
                    <a:lnR>
                      <a:noFill/>
                    </a:lnR>
                    <a:lnT>
                      <a:noFill/>
                    </a:lnT>
                    <a:lnB>
                      <a:noFill/>
                    </a:lnB>
                    <a:lnTlToBr>
                      <a:noFill/>
                    </a:lnTlToBr>
                    <a:lnBlToTr>
                      <a:noFill/>
                    </a:lnBlToTr>
                    <a:solidFill>
                      <a:srgbClr val="EAEAEA"/>
                    </a:solidFill>
                  </a:tcPr>
                </a:tc>
              </a:tr>
              <a:tr h="27470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ORTALAMA</a:t>
                      </a:r>
                    </a:p>
                  </a:txBody>
                  <a:tcPr marT="45739" marB="45739" horzOverflow="overflow">
                    <a:lnL>
                      <a:noFill/>
                    </a:lnL>
                    <a:lnR>
                      <a:noFill/>
                    </a:lnR>
                    <a:lnT>
                      <a:noFill/>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tx1"/>
                          </a:solidFill>
                          <a:effectLst/>
                          <a:latin typeface="Palatino Linotype" pitchFamily="18" charset="0"/>
                        </a:rPr>
                        <a:t>3,6</a:t>
                      </a:r>
                    </a:p>
                  </a:txBody>
                  <a:tcPr marT="45731" marB="45731" anchor="ctr" horzOverflow="overflow">
                    <a:lnL>
                      <a:noFill/>
                    </a:lnL>
                    <a:lnR>
                      <a:noFill/>
                    </a:lnR>
                    <a:lnT>
                      <a:noFill/>
                    </a:lnT>
                    <a:lnB w="12700" cap="flat" cmpd="sng" algn="ctr">
                      <a:solidFill>
                        <a:schemeClr val="bg1"/>
                      </a:solidFill>
                      <a:prstDash val="solid"/>
                      <a:round/>
                      <a:headEnd type="none" w="med" len="med"/>
                      <a:tailEnd type="none" w="med" len="med"/>
                    </a:lnB>
                    <a:lnTlToBr>
                      <a:noFill/>
                    </a:lnTlToBr>
                    <a:lnBlToTr>
                      <a:noFill/>
                    </a:lnBlToTr>
                    <a:solidFill>
                      <a:srgbClr val="EAEAEA"/>
                    </a:solidFill>
                  </a:tcPr>
                </a:tc>
              </a:tr>
              <a:tr h="274702">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Gümrük İdareleri</a:t>
                      </a:r>
                    </a:p>
                  </a:txBody>
                  <a:tcPr marT="45739" marB="45739" horzOverflow="overflow">
                    <a:lnL>
                      <a:noFill/>
                    </a:lnL>
                    <a:lnR>
                      <a:noFill/>
                    </a:lnR>
                    <a:lnT w="12700" cap="flat" cmpd="sng" algn="ctr">
                      <a:solidFill>
                        <a:schemeClr val="bg1"/>
                      </a:solidFill>
                      <a:prstDash val="solid"/>
                      <a:round/>
                      <a:headEnd type="none" w="med" len="med"/>
                      <a:tailEnd type="none" w="med" len="med"/>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3,</a:t>
                      </a:r>
                      <a:r>
                        <a:rPr kumimoji="0" lang="tr-TR" sz="1200" b="0" i="0" u="none" strike="noStrike" cap="none" normalizeH="0" baseline="0" dirty="0" smtClean="0">
                          <a:ln>
                            <a:noFill/>
                          </a:ln>
                          <a:solidFill>
                            <a:schemeClr val="tx1"/>
                          </a:solidFill>
                          <a:effectLst/>
                          <a:latin typeface="Palatino Linotype" pitchFamily="18" charset="0"/>
                          <a:cs typeface="+mn-cs"/>
                        </a:rPr>
                        <a:t>6</a:t>
                      </a:r>
                      <a:endParaRPr kumimoji="0" lang="tr-TR" sz="1200" b="0" i="0" u="none" strike="noStrike" cap="none" normalizeH="0" baseline="0" dirty="0" smtClean="0">
                        <a:ln>
                          <a:noFill/>
                        </a:ln>
                        <a:solidFill>
                          <a:schemeClr val="tx1"/>
                        </a:solidFill>
                        <a:effectLst/>
                        <a:latin typeface="Palatino Linotype" pitchFamily="18" charset="0"/>
                      </a:endParaRPr>
                    </a:p>
                  </a:txBody>
                  <a:tcPr marT="45739" marB="45739" horzOverflow="overflow">
                    <a:lnL>
                      <a:noFill/>
                    </a:lnL>
                    <a:lnR>
                      <a:noFill/>
                    </a:lnR>
                    <a:lnT w="12700" cap="flat" cmpd="sng" algn="ctr">
                      <a:solidFill>
                        <a:schemeClr val="bg1"/>
                      </a:solidFill>
                      <a:prstDash val="solid"/>
                      <a:round/>
                      <a:headEnd type="none" w="med" len="med"/>
                      <a:tailEnd type="none" w="med" len="med"/>
                    </a:lnT>
                    <a:lnB>
                      <a:noFill/>
                    </a:lnB>
                    <a:lnTlToBr>
                      <a:noFill/>
                    </a:lnTlToBr>
                    <a:lnBlToTr>
                      <a:noFill/>
                    </a:lnBlToTr>
                    <a:solidFill>
                      <a:srgbClr val="EAEAEA"/>
                    </a:solidFill>
                  </a:tcPr>
                </a:tc>
              </a:tr>
              <a:tr h="274702">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Maliye Bakanlığı</a:t>
                      </a:r>
                    </a:p>
                  </a:txBody>
                  <a:tcPr marT="45739" marB="45739"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3,6</a:t>
                      </a:r>
                      <a:endParaRPr kumimoji="0" lang="tr-TR" sz="1200" b="0" i="0" u="none" strike="noStrike" cap="none" normalizeH="0" baseline="0" dirty="0" smtClean="0">
                        <a:ln>
                          <a:noFill/>
                        </a:ln>
                        <a:solidFill>
                          <a:schemeClr val="tx1"/>
                        </a:solidFill>
                        <a:effectLst/>
                        <a:latin typeface="Palatino Linotype" pitchFamily="18" charset="0"/>
                      </a:endParaRPr>
                    </a:p>
                  </a:txBody>
                  <a:tcPr marT="45739" marB="45739" horzOverflow="overflow">
                    <a:lnL>
                      <a:noFill/>
                    </a:lnL>
                    <a:lnR>
                      <a:noFill/>
                    </a:lnR>
                    <a:lnT>
                      <a:noFill/>
                    </a:lnT>
                    <a:lnB>
                      <a:noFill/>
                    </a:lnB>
                    <a:lnTlToBr>
                      <a:noFill/>
                    </a:lnTlToBr>
                    <a:lnBlToTr>
                      <a:noFill/>
                    </a:lnBlToTr>
                    <a:solidFill>
                      <a:srgbClr val="EAEAEA"/>
                    </a:solidFill>
                  </a:tcPr>
                </a:tc>
              </a:tr>
              <a:tr h="274702">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Bilim, Sanayi ve Teknoloji Bakanlığı</a:t>
                      </a:r>
                    </a:p>
                  </a:txBody>
                  <a:tcPr marT="45739" marB="45739"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3,</a:t>
                      </a:r>
                      <a:r>
                        <a:rPr kumimoji="0" lang="tr-TR" sz="1200" b="0" i="0" u="none" strike="noStrike" cap="none" normalizeH="0" baseline="0" dirty="0" smtClean="0">
                          <a:ln>
                            <a:noFill/>
                          </a:ln>
                          <a:solidFill>
                            <a:schemeClr val="tx1"/>
                          </a:solidFill>
                          <a:effectLst/>
                          <a:latin typeface="Palatino Linotype" pitchFamily="18" charset="0"/>
                          <a:cs typeface="+mn-cs"/>
                        </a:rPr>
                        <a:t>6</a:t>
                      </a:r>
                      <a:endParaRPr kumimoji="0" lang="tr-TR" sz="1200" b="0" i="0" u="none" strike="noStrike" cap="none" normalizeH="0" baseline="0" dirty="0" smtClean="0">
                        <a:ln>
                          <a:noFill/>
                        </a:ln>
                        <a:solidFill>
                          <a:schemeClr val="tx1"/>
                        </a:solidFill>
                        <a:effectLst/>
                        <a:latin typeface="Palatino Linotype" pitchFamily="18" charset="0"/>
                      </a:endParaRPr>
                    </a:p>
                  </a:txBody>
                  <a:tcPr marT="45739" marB="45739" horzOverflow="overflow">
                    <a:lnL>
                      <a:noFill/>
                    </a:lnL>
                    <a:lnR>
                      <a:noFill/>
                    </a:lnR>
                    <a:lnT>
                      <a:noFill/>
                    </a:lnT>
                    <a:lnB>
                      <a:noFill/>
                    </a:lnB>
                    <a:lnTlToBr>
                      <a:noFill/>
                    </a:lnTlToBr>
                    <a:lnBlToTr>
                      <a:noFill/>
                    </a:lnBlToTr>
                    <a:solidFill>
                      <a:srgbClr val="EAEAEA"/>
                    </a:solidFill>
                  </a:tcPr>
                </a:tc>
              </a:tr>
              <a:tr h="274702">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KOSGEB</a:t>
                      </a:r>
                    </a:p>
                  </a:txBody>
                  <a:tcPr marT="45739" marB="45739"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3,6</a:t>
                      </a:r>
                    </a:p>
                  </a:txBody>
                  <a:tcPr marT="45739" marB="45739" horzOverflow="overflow">
                    <a:lnL>
                      <a:noFill/>
                    </a:lnL>
                    <a:lnR>
                      <a:noFill/>
                    </a:lnR>
                    <a:lnT>
                      <a:noFill/>
                    </a:lnT>
                    <a:lnB>
                      <a:noFill/>
                    </a:lnB>
                    <a:lnTlToBr>
                      <a:noFill/>
                    </a:lnTlToBr>
                    <a:lnBlToTr>
                      <a:noFill/>
                    </a:lnBlToTr>
                    <a:solidFill>
                      <a:srgbClr val="EAEAEA"/>
                    </a:solidFill>
                  </a:tcPr>
                </a:tc>
              </a:tr>
            </a:tbl>
          </a:graphicData>
        </a:graphic>
      </p:graphicFrame>
      <p:graphicFrame>
        <p:nvGraphicFramePr>
          <p:cNvPr id="45129" name="Group 73"/>
          <p:cNvGraphicFramePr>
            <a:graphicFrameLocks noGrp="1"/>
          </p:cNvGraphicFramePr>
          <p:nvPr>
            <p:extLst>
              <p:ext uri="{D42A27DB-BD31-4B8C-83A1-F6EECF244321}">
                <p14:modId xmlns:p14="http://schemas.microsoft.com/office/powerpoint/2010/main" val="982671962"/>
              </p:ext>
            </p:extLst>
          </p:nvPr>
        </p:nvGraphicFramePr>
        <p:xfrm>
          <a:off x="4495800" y="2362200"/>
          <a:ext cx="3810000" cy="2926080"/>
        </p:xfrm>
        <a:graphic>
          <a:graphicData uri="http://schemas.openxmlformats.org/drawingml/2006/table">
            <a:tbl>
              <a:tblPr/>
              <a:tblGrid>
                <a:gridCol w="2795588"/>
                <a:gridCol w="1014412"/>
              </a:tblGrid>
              <a:tr h="274320">
                <a:tc gridSpan="2">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KURUMLAR</a:t>
                      </a:r>
                    </a:p>
                  </a:txBody>
                  <a:tcPr horzOverflow="overflow">
                    <a:lnL>
                      <a:noFill/>
                    </a:lnL>
                    <a:lnR>
                      <a:noFill/>
                    </a:lnR>
                    <a:lnT>
                      <a:noFill/>
                    </a:lnT>
                    <a:lnB w="28575" cap="flat" cmpd="sng" algn="ctr">
                      <a:solidFill>
                        <a:schemeClr val="bg1"/>
                      </a:solidFill>
                      <a:prstDash val="solid"/>
                      <a:round/>
                      <a:headEnd type="none" w="med" len="med"/>
                      <a:tailEnd type="none" w="med" len="med"/>
                    </a:lnB>
                    <a:lnTlToBr>
                      <a:noFill/>
                    </a:lnTlToBr>
                    <a:lnBlToTr>
                      <a:noFill/>
                    </a:lnBlToTr>
                    <a:solidFill>
                      <a:schemeClr val="accent2"/>
                    </a:solidFill>
                  </a:tcPr>
                </a:tc>
                <a:tc hMerge="1">
                  <a:txBody>
                    <a:bodyPr/>
                    <a:lstStyle/>
                    <a:p>
                      <a:endParaRPr lang="tr-TR"/>
                    </a:p>
                  </a:txBody>
                  <a:tcPr/>
                </a:tc>
              </a:tr>
              <a:tr h="274320">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TÜBİTAK</a:t>
                      </a:r>
                    </a:p>
                  </a:txBody>
                  <a:tcPr horzOverflow="overflow">
                    <a:lnL>
                      <a:noFill/>
                    </a:lnL>
                    <a:lnR>
                      <a:noFill/>
                    </a:lnR>
                    <a:lnT w="28575" cap="flat" cmpd="sng" algn="ctr">
                      <a:solidFill>
                        <a:schemeClr val="bg1"/>
                      </a:solidFill>
                      <a:prstDash val="solid"/>
                      <a:round/>
                      <a:headEnd type="none" w="med" len="med"/>
                      <a:tailEnd type="none" w="med" len="med"/>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3,6</a:t>
                      </a:r>
                    </a:p>
                  </a:txBody>
                  <a:tcPr horzOverflow="overflow">
                    <a:lnL>
                      <a:noFill/>
                    </a:lnL>
                    <a:lnR>
                      <a:noFill/>
                    </a:lnR>
                    <a:lnT w="28575" cap="flat" cmpd="sng" algn="ctr">
                      <a:solidFill>
                        <a:schemeClr val="bg1"/>
                      </a:solidFill>
                      <a:prstDash val="solid"/>
                      <a:round/>
                      <a:headEnd type="none" w="med" len="med"/>
                      <a:tailEnd type="none" w="med" len="med"/>
                    </a:lnT>
                    <a:lnB>
                      <a:noFill/>
                    </a:lnB>
                    <a:lnTlToBr>
                      <a:noFill/>
                    </a:lnTlToBr>
                    <a:lnBlToTr>
                      <a:noFill/>
                    </a:lnBlToTr>
                    <a:solidFill>
                      <a:srgbClr val="EAEAEA"/>
                    </a:solidFill>
                  </a:tcPr>
                </a:tc>
              </a:tr>
              <a:tr h="274320">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Çalışma ve Sosyal Güvenlik Bakanlığı</a:t>
                      </a:r>
                    </a:p>
                  </a:txBody>
                  <a:tcPr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3,6</a:t>
                      </a:r>
                    </a:p>
                  </a:txBody>
                  <a:tcPr horzOverflow="overflow">
                    <a:lnL>
                      <a:noFill/>
                    </a:lnL>
                    <a:lnR>
                      <a:noFill/>
                    </a:lnR>
                    <a:lnT>
                      <a:noFill/>
                    </a:lnT>
                    <a:lnB>
                      <a:noFill/>
                    </a:lnB>
                    <a:lnTlToBr>
                      <a:noFill/>
                    </a:lnTlToBr>
                    <a:lnBlToTr>
                      <a:noFill/>
                    </a:lnBlToTr>
                    <a:solidFill>
                      <a:srgbClr val="EAEAEA"/>
                    </a:solidFill>
                  </a:tcPr>
                </a:tc>
              </a:tr>
              <a:tr h="274320">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Türk Patent Enstitüsü</a:t>
                      </a:r>
                    </a:p>
                  </a:txBody>
                  <a:tcPr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3,5</a:t>
                      </a:r>
                    </a:p>
                  </a:txBody>
                  <a:tcPr horzOverflow="overflow">
                    <a:lnL>
                      <a:noFill/>
                    </a:lnL>
                    <a:lnR>
                      <a:noFill/>
                    </a:lnR>
                    <a:lnT>
                      <a:noFill/>
                    </a:lnT>
                    <a:lnB>
                      <a:noFill/>
                    </a:lnB>
                    <a:lnTlToBr>
                      <a:noFill/>
                    </a:lnTlToBr>
                    <a:lnBlToTr>
                      <a:noFill/>
                    </a:lnBlToTr>
                    <a:solidFill>
                      <a:srgbClr val="EAEAEA"/>
                    </a:solidFill>
                  </a:tcPr>
                </a:tc>
              </a:tr>
              <a:tr h="274320">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TSE</a:t>
                      </a:r>
                    </a:p>
                  </a:txBody>
                  <a:tcPr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3,5</a:t>
                      </a:r>
                    </a:p>
                  </a:txBody>
                  <a:tcPr horzOverflow="overflow">
                    <a:lnL>
                      <a:noFill/>
                    </a:lnL>
                    <a:lnR>
                      <a:noFill/>
                    </a:lnR>
                    <a:lnT>
                      <a:noFill/>
                    </a:lnT>
                    <a:lnB>
                      <a:noFill/>
                    </a:lnB>
                    <a:lnTlToBr>
                      <a:noFill/>
                    </a:lnTlToBr>
                    <a:lnBlToTr>
                      <a:noFill/>
                    </a:lnBlToTr>
                    <a:solidFill>
                      <a:srgbClr val="EAEAEA"/>
                    </a:solidFill>
                  </a:tcPr>
                </a:tc>
              </a:tr>
              <a:tr h="274320">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Kamu Bankaları</a:t>
                      </a:r>
                    </a:p>
                  </a:txBody>
                  <a:tcPr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3,5</a:t>
                      </a:r>
                    </a:p>
                  </a:txBody>
                  <a:tcPr horzOverflow="overflow">
                    <a:lnL>
                      <a:noFill/>
                    </a:lnL>
                    <a:lnR>
                      <a:noFill/>
                    </a:lnR>
                    <a:lnT>
                      <a:noFill/>
                    </a:lnT>
                    <a:lnB>
                      <a:noFill/>
                    </a:lnB>
                    <a:lnTlToBr>
                      <a:noFill/>
                    </a:lnTlToBr>
                    <a:lnBlToTr>
                      <a:noFill/>
                    </a:lnBlToTr>
                    <a:solidFill>
                      <a:srgbClr val="EAEAEA"/>
                    </a:solidFill>
                  </a:tcPr>
                </a:tc>
              </a:tr>
              <a:tr h="274320">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Orman ve Su İşleri Bakanlığı</a:t>
                      </a:r>
                    </a:p>
                  </a:txBody>
                  <a:tcPr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3,5</a:t>
                      </a:r>
                    </a:p>
                  </a:txBody>
                  <a:tcPr horzOverflow="overflow">
                    <a:lnL>
                      <a:noFill/>
                    </a:lnL>
                    <a:lnR>
                      <a:noFill/>
                    </a:lnR>
                    <a:lnT>
                      <a:noFill/>
                    </a:lnT>
                    <a:lnB>
                      <a:noFill/>
                    </a:lnB>
                    <a:lnTlToBr>
                      <a:noFill/>
                    </a:lnTlToBr>
                    <a:lnBlToTr>
                      <a:noFill/>
                    </a:lnBlToTr>
                    <a:solidFill>
                      <a:srgbClr val="EAEAEA"/>
                    </a:solidFill>
                  </a:tcPr>
                </a:tc>
              </a:tr>
              <a:tr h="274320">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Ulaştırma, Denizcilik ve Haberleşme Bakanlığı</a:t>
                      </a:r>
                    </a:p>
                  </a:txBody>
                  <a:tcPr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3,5</a:t>
                      </a:r>
                    </a:p>
                  </a:txBody>
                  <a:tcPr horzOverflow="overflow">
                    <a:lnL>
                      <a:noFill/>
                    </a:lnL>
                    <a:lnR>
                      <a:noFill/>
                    </a:lnR>
                    <a:lnT>
                      <a:noFill/>
                    </a:lnT>
                    <a:lnB>
                      <a:noFill/>
                    </a:lnB>
                    <a:lnTlToBr>
                      <a:noFill/>
                    </a:lnTlToBr>
                    <a:lnBlToTr>
                      <a:noFill/>
                    </a:lnBlToTr>
                    <a:solidFill>
                      <a:srgbClr val="EAEAEA"/>
                    </a:solidFill>
                  </a:tcPr>
                </a:tc>
              </a:tr>
              <a:tr h="274320">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Gıda Tarım ve Hayvancılık Bakanlığı</a:t>
                      </a:r>
                    </a:p>
                  </a:txBody>
                  <a:tcPr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3,4</a:t>
                      </a:r>
                      <a:endParaRPr kumimoji="0" lang="tr-TR" sz="1200" b="0" i="0" u="none" strike="noStrike" cap="none" normalizeH="0" baseline="0" dirty="0" smtClean="0">
                        <a:ln>
                          <a:noFill/>
                        </a:ln>
                        <a:solidFill>
                          <a:schemeClr val="tx1"/>
                        </a:solidFill>
                        <a:effectLst/>
                        <a:latin typeface="Palatino Linotype" pitchFamily="18" charset="0"/>
                      </a:endParaRPr>
                    </a:p>
                  </a:txBody>
                  <a:tcPr horzOverflow="overflow">
                    <a:lnL>
                      <a:noFill/>
                    </a:lnL>
                    <a:lnR>
                      <a:noFill/>
                    </a:lnR>
                    <a:lnT>
                      <a:noFill/>
                    </a:lnT>
                    <a:lnB>
                      <a:noFill/>
                    </a:lnB>
                    <a:lnTlToBr>
                      <a:noFill/>
                    </a:lnTlToBr>
                    <a:lnBlToTr>
                      <a:noFill/>
                    </a:lnBlToTr>
                    <a:solidFill>
                      <a:srgbClr val="EAEAEA"/>
                    </a:solidFill>
                  </a:tcPr>
                </a:tc>
              </a:tr>
              <a:tr h="274320">
                <a:tc>
                  <a:txBody>
                    <a:bodyPr/>
                    <a:lstStyle/>
                    <a:p>
                      <a:pPr marL="0" marR="0" lvl="0" indent="0" algn="l"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cs typeface="Arial" charset="0"/>
                        </a:rPr>
                        <a:t>Enerji ve Tabii Kaynaklar Bakanlığı</a:t>
                      </a:r>
                    </a:p>
                  </a:txBody>
                  <a:tcPr horzOverflow="overflow">
                    <a:lnL>
                      <a:noFill/>
                    </a:lnL>
                    <a:lnR>
                      <a:noFill/>
                    </a:lnR>
                    <a:lnT>
                      <a:noFill/>
                    </a:lnT>
                    <a:lnB>
                      <a:noFill/>
                    </a:lnB>
                    <a:lnTlToBr>
                      <a:noFill/>
                    </a:lnTlToBr>
                    <a:lnBlToTr>
                      <a:noFill/>
                    </a:lnBlToTr>
                    <a:solidFill>
                      <a:srgbClr val="EAEAEA"/>
                    </a:solidFill>
                  </a:tcPr>
                </a:tc>
                <a:tc>
                  <a:txBody>
                    <a:bodyPr/>
                    <a:lstStyle/>
                    <a:p>
                      <a:pPr marL="0" marR="0" lvl="0" indent="0" algn="ctr" defTabSz="914400" rtl="0" eaLnBrk="1" fontAlgn="b" latinLnBrk="0" hangingPunct="1">
                        <a:lnSpc>
                          <a:spcPct val="100000"/>
                        </a:lnSpc>
                        <a:spcBef>
                          <a:spcPct val="20000"/>
                        </a:spcBef>
                        <a:spcAft>
                          <a:spcPct val="0"/>
                        </a:spcAft>
                        <a:buClrTx/>
                        <a:buSzTx/>
                        <a:buFontTx/>
                        <a:buNone/>
                        <a:tabLst/>
                      </a:pPr>
                      <a:r>
                        <a:rPr kumimoji="0" lang="tr-TR" sz="1200" b="0" i="0" u="none" strike="noStrike" cap="none" normalizeH="0" baseline="0" dirty="0" smtClean="0">
                          <a:ln>
                            <a:noFill/>
                          </a:ln>
                          <a:solidFill>
                            <a:schemeClr val="tx1"/>
                          </a:solidFill>
                          <a:effectLst/>
                          <a:latin typeface="Palatino Linotype" pitchFamily="18" charset="0"/>
                        </a:rPr>
                        <a:t>3,2</a:t>
                      </a:r>
                    </a:p>
                  </a:txBody>
                  <a:tcPr horzOverflow="overflow">
                    <a:lnL>
                      <a:noFill/>
                    </a:lnL>
                    <a:lnR>
                      <a:noFill/>
                    </a:lnR>
                    <a:lnT>
                      <a:noFill/>
                    </a:lnT>
                    <a:lnB>
                      <a:noFill/>
                    </a:lnB>
                    <a:lnTlToBr>
                      <a:noFill/>
                    </a:lnTlToBr>
                    <a:lnBlToTr>
                      <a:noFill/>
                    </a:lnBlToTr>
                    <a:solidFill>
                      <a:srgbClr val="EAEAEA"/>
                    </a:solidFill>
                  </a:tcPr>
                </a:tc>
              </a:tr>
            </a:tbl>
          </a:graphicData>
        </a:graphic>
      </p:graphicFrame>
      <p:sp>
        <p:nvSpPr>
          <p:cNvPr id="7" name="Text Box 5"/>
          <p:cNvSpPr txBox="1">
            <a:spLocks noChangeArrowheads="1"/>
          </p:cNvSpPr>
          <p:nvPr/>
        </p:nvSpPr>
        <p:spPr bwMode="auto">
          <a:xfrm>
            <a:off x="755650" y="836712"/>
            <a:ext cx="7723188" cy="708025"/>
          </a:xfrm>
          <a:prstGeom prst="rect">
            <a:avLst/>
          </a:prstGeom>
          <a:noFill/>
          <a:ln>
            <a:noFill/>
          </a:ln>
          <a:effectLst/>
          <a:extLst/>
        </p:spPr>
        <p:txBody>
          <a:bodyPr>
            <a:spAutoFit/>
          </a:bodyPr>
          <a:lstStyle/>
          <a:p>
            <a:pPr>
              <a:defRPr/>
            </a:pPr>
            <a:r>
              <a:rPr lang="tr-TR" sz="2000" b="1" dirty="0" smtClean="0">
                <a:effectLst>
                  <a:outerShdw blurRad="38100" dist="38100" dir="2700000" algn="tl">
                    <a:srgbClr val="C0C0C0"/>
                  </a:outerShdw>
                </a:effectLst>
              </a:rPr>
              <a:t>Yılın İlk Çeyreğinde </a:t>
            </a:r>
            <a:r>
              <a:rPr lang="tr-TR" sz="2000" b="1" dirty="0">
                <a:effectLst>
                  <a:outerShdw blurRad="38100" dist="38100" dir="2700000" algn="tl">
                    <a:srgbClr val="C0C0C0"/>
                  </a:outerShdw>
                </a:effectLst>
              </a:rPr>
              <a:t>Hizmet Alınan Kurum ve Kuruluşlardan Duyulan Memnuniyet</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5"/>
          <p:cNvSpPr txBox="1">
            <a:spLocks noChangeArrowheads="1"/>
          </p:cNvSpPr>
          <p:nvPr/>
        </p:nvSpPr>
        <p:spPr bwMode="auto">
          <a:xfrm>
            <a:off x="869362" y="868363"/>
            <a:ext cx="6118758" cy="400110"/>
          </a:xfrm>
          <a:prstGeom prst="rect">
            <a:avLst/>
          </a:prstGeom>
          <a:noFill/>
          <a:ln>
            <a:noFill/>
          </a:ln>
          <a:effectLst/>
          <a:extLst/>
        </p:spPr>
        <p:txBody>
          <a:bodyPr>
            <a:spAutoFit/>
          </a:bodyPr>
          <a:lstStyle/>
          <a:p>
            <a:pPr>
              <a:defRPr/>
            </a:pPr>
            <a:r>
              <a:rPr lang="tr-TR" sz="2000" b="1" dirty="0">
                <a:solidFill>
                  <a:srgbClr val="000000"/>
                </a:solidFill>
                <a:effectLst>
                  <a:outerShdw blurRad="38100" dist="38100" dir="2700000" algn="tl">
                    <a:srgbClr val="C0C0C0"/>
                  </a:outerShdw>
                </a:effectLst>
              </a:rPr>
              <a:t>Yeni Türk Ticaret Kanunu Hakkında Bilgi Düzeyi</a:t>
            </a:r>
          </a:p>
        </p:txBody>
      </p:sp>
      <p:sp>
        <p:nvSpPr>
          <p:cNvPr id="9" name="Rectangle 7"/>
          <p:cNvSpPr>
            <a:spLocks noChangeArrowheads="1"/>
          </p:cNvSpPr>
          <p:nvPr/>
        </p:nvSpPr>
        <p:spPr bwMode="auto">
          <a:xfrm>
            <a:off x="962348" y="1374775"/>
            <a:ext cx="487680" cy="469900"/>
          </a:xfrm>
          <a:prstGeom prst="rect">
            <a:avLst/>
          </a:prstGeom>
          <a:solidFill>
            <a:srgbClr val="FFFFFF"/>
          </a:solidFill>
          <a:ln w="9525">
            <a:solidFill>
              <a:srgbClr val="000000"/>
            </a:solidFill>
            <a:miter lim="800000"/>
            <a:headEnd/>
            <a:tailEnd/>
          </a:ln>
          <a:effectLst>
            <a:outerShdw dist="107763" dir="2700000" algn="ctr" rotWithShape="0">
              <a:srgbClr val="808080"/>
            </a:outerShdw>
          </a:effectLst>
        </p:spPr>
        <p:txBody>
          <a:bodyPr wrap="none" anchor="ctr"/>
          <a:lstStyle/>
          <a:p>
            <a:pPr algn="ctr">
              <a:defRPr/>
            </a:pPr>
            <a:r>
              <a:rPr lang="tr-TR" sz="2000" b="1" kern="0" dirty="0">
                <a:solidFill>
                  <a:srgbClr val="000000"/>
                </a:solidFill>
                <a:latin typeface="Monotype Corsiva" pitchFamily="66" charset="0"/>
                <a:cs typeface="+mn-cs"/>
              </a:rPr>
              <a:t>S</a:t>
            </a:r>
            <a:endParaRPr lang="en-US" sz="2000" b="1" kern="0" dirty="0">
              <a:solidFill>
                <a:srgbClr val="000000"/>
              </a:solidFill>
              <a:latin typeface="Monotype Corsiva" pitchFamily="66" charset="0"/>
              <a:cs typeface="+mn-cs"/>
            </a:endParaRPr>
          </a:p>
        </p:txBody>
      </p:sp>
      <p:sp>
        <p:nvSpPr>
          <p:cNvPr id="10" name="Text Box 8"/>
          <p:cNvSpPr txBox="1">
            <a:spLocks noChangeArrowheads="1"/>
          </p:cNvSpPr>
          <p:nvPr/>
        </p:nvSpPr>
        <p:spPr bwMode="auto">
          <a:xfrm>
            <a:off x="1523184" y="1484313"/>
            <a:ext cx="7359091"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algn="just" eaLnBrk="1" fontAlgn="auto" hangingPunct="1">
              <a:spcBef>
                <a:spcPts val="0"/>
              </a:spcBef>
              <a:spcAft>
                <a:spcPts val="0"/>
              </a:spcAft>
            </a:pPr>
            <a:r>
              <a:rPr lang="tr-TR" sz="1400" i="1" dirty="0">
                <a:solidFill>
                  <a:prstClr val="black"/>
                </a:solidFill>
              </a:rPr>
              <a:t>Yeni Türk Ticaret Kanunu hakkında ne kadar bilgi sahibisiniz?</a:t>
            </a:r>
            <a:endParaRPr lang="tr-TR" sz="1200" i="1" dirty="0">
              <a:solidFill>
                <a:prstClr val="black"/>
              </a:solidFill>
            </a:endParaRPr>
          </a:p>
        </p:txBody>
      </p:sp>
      <p:sp>
        <p:nvSpPr>
          <p:cNvPr id="8" name="TextBox 5"/>
          <p:cNvSpPr txBox="1"/>
          <p:nvPr/>
        </p:nvSpPr>
        <p:spPr>
          <a:xfrm>
            <a:off x="7596336" y="6156423"/>
            <a:ext cx="811174" cy="274638"/>
          </a:xfrm>
          <a:prstGeom prst="rect">
            <a:avLst/>
          </a:prstGeom>
          <a:gradFill flip="none" rotWithShape="1">
            <a:gsLst>
              <a:gs pos="0">
                <a:srgbClr val="BBE0E3">
                  <a:tint val="66000"/>
                  <a:satMod val="160000"/>
                </a:srgbClr>
              </a:gs>
              <a:gs pos="50000">
                <a:srgbClr val="BBE0E3">
                  <a:tint val="44500"/>
                  <a:satMod val="160000"/>
                </a:srgbClr>
              </a:gs>
              <a:gs pos="100000">
                <a:srgbClr val="BBE0E3">
                  <a:tint val="23500"/>
                  <a:satMod val="160000"/>
                </a:srgbClr>
              </a:gs>
            </a:gsLst>
            <a:lin ang="18900000" scaled="1"/>
            <a:tileRect/>
          </a:gradFill>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defRPr/>
            </a:pPr>
            <a:r>
              <a:rPr lang="tr-TR" sz="1200" b="1" kern="0" dirty="0" smtClean="0">
                <a:solidFill>
                  <a:srgbClr val="000000"/>
                </a:solidFill>
                <a:latin typeface="Palatino Linotype" pitchFamily="18" charset="0"/>
              </a:rPr>
              <a:t>Baz: </a:t>
            </a:r>
            <a:r>
              <a:rPr lang="tr-TR" sz="1200" b="1" kern="0" dirty="0" smtClean="0">
                <a:solidFill>
                  <a:srgbClr val="000000"/>
                </a:solidFill>
                <a:latin typeface="Palatino Linotype" pitchFamily="18" charset="0"/>
                <a:cs typeface="+mn-cs"/>
              </a:rPr>
              <a:t>507</a:t>
            </a:r>
          </a:p>
        </p:txBody>
      </p:sp>
      <p:graphicFrame>
        <p:nvGraphicFramePr>
          <p:cNvPr id="11" name="Nesne 1"/>
          <p:cNvGraphicFramePr>
            <a:graphicFrameLocks noGrp="1" noChangeAspect="1"/>
          </p:cNvGraphicFramePr>
          <p:nvPr>
            <p:extLst>
              <p:ext uri="{D42A27DB-BD31-4B8C-83A1-F6EECF244321}">
                <p14:modId xmlns:p14="http://schemas.microsoft.com/office/powerpoint/2010/main" val="1921327470"/>
              </p:ext>
            </p:extLst>
          </p:nvPr>
        </p:nvGraphicFramePr>
        <p:xfrm>
          <a:off x="323528" y="2132856"/>
          <a:ext cx="8477250" cy="3943350"/>
        </p:xfrm>
        <a:graphic>
          <a:graphicData uri="http://schemas.openxmlformats.org/presentationml/2006/ole">
            <mc:AlternateContent xmlns:mc="http://schemas.openxmlformats.org/markup-compatibility/2006">
              <mc:Choice xmlns:v="urn:schemas-microsoft-com:vml" Requires="v">
                <p:oleObj spid="_x0000_s85168" name="Çizelge" r:id="rId3" imgW="9115363" imgH="4219602" progId="MSGraph.Chart.8">
                  <p:embed followColorScheme="full"/>
                </p:oleObj>
              </mc:Choice>
              <mc:Fallback>
                <p:oleObj name="Çizelge" r:id="rId3" imgW="9115363" imgH="4219602" progId="MSGraph.Chart.8">
                  <p:embed followColorScheme="full"/>
                  <p:pic>
                    <p:nvPicPr>
                      <p:cNvPr id="0" name=""/>
                      <p:cNvPicPr>
                        <a:picLocks noGrp="1" noChangeAspect="1" noChangeArrowheads="1"/>
                      </p:cNvPicPr>
                      <p:nvPr/>
                    </p:nvPicPr>
                    <p:blipFill>
                      <a:blip r:embed="rId4"/>
                      <a:srcRect/>
                      <a:stretch>
                        <a:fillRect/>
                      </a:stretch>
                    </p:blipFill>
                    <p:spPr bwMode="auto">
                      <a:xfrm>
                        <a:off x="323528" y="2132856"/>
                        <a:ext cx="8477250" cy="3943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Oval 11"/>
          <p:cNvSpPr>
            <a:spLocks noChangeAspect="1" noChangeArrowheads="1"/>
          </p:cNvSpPr>
          <p:nvPr/>
        </p:nvSpPr>
        <p:spPr bwMode="auto">
          <a:xfrm>
            <a:off x="6516216" y="3645024"/>
            <a:ext cx="529952" cy="529952"/>
          </a:xfrm>
          <a:prstGeom prst="ellipse">
            <a:avLst/>
          </a:prstGeom>
          <a:solidFill>
            <a:schemeClr val="tx1"/>
          </a:solidFill>
          <a:ln w="38100">
            <a:solidFill>
              <a:srgbClr val="FF0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auto">
              <a:spcBef>
                <a:spcPts val="0"/>
              </a:spcBef>
              <a:spcAft>
                <a:spcPts val="0"/>
              </a:spcAft>
            </a:pPr>
            <a:r>
              <a:rPr lang="tr-TR" sz="1200" b="1" dirty="0" smtClean="0">
                <a:solidFill>
                  <a:prstClr val="white"/>
                </a:solidFill>
                <a:latin typeface="Calibri"/>
                <a:cs typeface="+mn-cs"/>
              </a:rPr>
              <a:t>28,8%</a:t>
            </a:r>
            <a:endParaRPr lang="tr-TR" sz="1200" b="1" dirty="0">
              <a:solidFill>
                <a:prstClr val="white"/>
              </a:solidFill>
              <a:latin typeface="Calibri"/>
              <a:cs typeface="+mn-cs"/>
            </a:endParaRPr>
          </a:p>
        </p:txBody>
      </p:sp>
      <p:grpSp>
        <p:nvGrpSpPr>
          <p:cNvPr id="13" name="Group 15"/>
          <p:cNvGrpSpPr>
            <a:grpSpLocks/>
          </p:cNvGrpSpPr>
          <p:nvPr/>
        </p:nvGrpSpPr>
        <p:grpSpPr bwMode="auto">
          <a:xfrm>
            <a:off x="2267471" y="2276872"/>
            <a:ext cx="1368425" cy="774700"/>
            <a:chOff x="537" y="1990"/>
            <a:chExt cx="862" cy="488"/>
          </a:xfrm>
        </p:grpSpPr>
        <p:sp>
          <p:nvSpPr>
            <p:cNvPr id="14" name="Oval 10"/>
            <p:cNvSpPr>
              <a:spLocks noChangeAspect="1" noChangeArrowheads="1"/>
            </p:cNvSpPr>
            <p:nvPr/>
          </p:nvSpPr>
          <p:spPr bwMode="auto">
            <a:xfrm>
              <a:off x="787" y="1990"/>
              <a:ext cx="349" cy="349"/>
            </a:xfrm>
            <a:prstGeom prst="ellipse">
              <a:avLst/>
            </a:prstGeom>
            <a:solidFill>
              <a:schemeClr val="tx1"/>
            </a:solidFill>
            <a:ln w="38100">
              <a:solidFill>
                <a:srgbClr val="008000"/>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fontAlgn="auto">
                <a:spcBef>
                  <a:spcPts val="0"/>
                </a:spcBef>
                <a:spcAft>
                  <a:spcPts val="0"/>
                </a:spcAft>
              </a:pPr>
              <a:r>
                <a:rPr lang="tr-TR" sz="1200" b="1" dirty="0" smtClean="0">
                  <a:solidFill>
                    <a:prstClr val="white"/>
                  </a:solidFill>
                  <a:latin typeface="Calibri"/>
                  <a:cs typeface="+mn-cs"/>
                </a:rPr>
                <a:t>71,2%</a:t>
              </a:r>
              <a:endParaRPr lang="tr-TR" sz="1200" b="1" dirty="0">
                <a:solidFill>
                  <a:prstClr val="white"/>
                </a:solidFill>
                <a:latin typeface="Calibri"/>
                <a:cs typeface="+mn-cs"/>
              </a:endParaRPr>
            </a:p>
          </p:txBody>
        </p:sp>
        <p:sp>
          <p:nvSpPr>
            <p:cNvPr id="15" name="AutoShape 12"/>
            <p:cNvSpPr>
              <a:spLocks/>
            </p:cNvSpPr>
            <p:nvPr/>
          </p:nvSpPr>
          <p:spPr bwMode="auto">
            <a:xfrm rot="5400000">
              <a:off x="922" y="2002"/>
              <a:ext cx="91" cy="862"/>
            </a:xfrm>
            <a:prstGeom prst="leftBrace">
              <a:avLst>
                <a:gd name="adj1" fmla="val 78938"/>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auto">
                <a:spcBef>
                  <a:spcPts val="0"/>
                </a:spcBef>
                <a:spcAft>
                  <a:spcPts val="0"/>
                </a:spcAft>
              </a:pPr>
              <a:endParaRPr lang="tr-TR" sz="1200">
                <a:solidFill>
                  <a:prstClr val="black"/>
                </a:solidFill>
                <a:latin typeface="Calibri"/>
                <a:cs typeface="+mn-cs"/>
              </a:endParaRPr>
            </a:p>
          </p:txBody>
        </p:sp>
      </p:grpSp>
      <p:sp>
        <p:nvSpPr>
          <p:cNvPr id="16" name="AutoShape 12"/>
          <p:cNvSpPr>
            <a:spLocks/>
          </p:cNvSpPr>
          <p:nvPr/>
        </p:nvSpPr>
        <p:spPr bwMode="auto">
          <a:xfrm rot="5400000">
            <a:off x="6734249" y="3681115"/>
            <a:ext cx="144463" cy="1368425"/>
          </a:xfrm>
          <a:prstGeom prst="leftBrace">
            <a:avLst>
              <a:gd name="adj1" fmla="val 78938"/>
              <a:gd name="adj2" fmla="val 50000"/>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auto">
              <a:spcBef>
                <a:spcPts val="0"/>
              </a:spcBef>
              <a:spcAft>
                <a:spcPts val="0"/>
              </a:spcAft>
            </a:pPr>
            <a:endParaRPr lang="tr-TR" sz="1200">
              <a:solidFill>
                <a:prstClr val="black"/>
              </a:solidFill>
              <a:latin typeface="Calibri"/>
              <a:cs typeface="+mn-cs"/>
            </a:endParaRPr>
          </a:p>
        </p:txBody>
      </p:sp>
    </p:spTree>
    <p:extLst>
      <p:ext uri="{BB962C8B-B14F-4D97-AF65-F5344CB8AC3E}">
        <p14:creationId xmlns:p14="http://schemas.microsoft.com/office/powerpoint/2010/main" val="3190677835"/>
      </p:ext>
    </p:extLst>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Nesne 1"/>
          <p:cNvGraphicFramePr>
            <a:graphicFrameLocks noChangeAspect="1"/>
          </p:cNvGraphicFramePr>
          <p:nvPr>
            <p:extLst>
              <p:ext uri="{D42A27DB-BD31-4B8C-83A1-F6EECF244321}">
                <p14:modId xmlns:p14="http://schemas.microsoft.com/office/powerpoint/2010/main" val="729043132"/>
              </p:ext>
            </p:extLst>
          </p:nvPr>
        </p:nvGraphicFramePr>
        <p:xfrm>
          <a:off x="-180975" y="1809750"/>
          <a:ext cx="9182100" cy="4572000"/>
        </p:xfrm>
        <a:graphic>
          <a:graphicData uri="http://schemas.openxmlformats.org/presentationml/2006/ole">
            <mc:AlternateContent xmlns:mc="http://schemas.openxmlformats.org/markup-compatibility/2006">
              <mc:Choice xmlns:v="urn:schemas-microsoft-com:vml" Requires="v">
                <p:oleObj spid="_x0000_s88241" name="Çizelge" r:id="rId3" imgW="9182039" imgH="4572135" progId="MSGraph.Chart.8">
                  <p:embed followColorScheme="full"/>
                </p:oleObj>
              </mc:Choice>
              <mc:Fallback>
                <p:oleObj name="Çizelge" r:id="rId3" imgW="9182039" imgH="4572135" progId="MSGraph.Chart.8">
                  <p:embed followColorScheme="full"/>
                  <p:pic>
                    <p:nvPicPr>
                      <p:cNvPr id="0" name="Nesne 1"/>
                      <p:cNvPicPr>
                        <a:picLocks noChangeAspect="1" noChangeArrowheads="1"/>
                      </p:cNvPicPr>
                      <p:nvPr/>
                    </p:nvPicPr>
                    <p:blipFill>
                      <a:blip r:embed="rId4"/>
                      <a:srcRect/>
                      <a:stretch>
                        <a:fillRect/>
                      </a:stretch>
                    </p:blipFill>
                    <p:spPr bwMode="auto">
                      <a:xfrm>
                        <a:off x="-180975" y="1809750"/>
                        <a:ext cx="91821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Text Box 5"/>
          <p:cNvSpPr txBox="1">
            <a:spLocks noChangeArrowheads="1"/>
          </p:cNvSpPr>
          <p:nvPr/>
        </p:nvSpPr>
        <p:spPr bwMode="auto">
          <a:xfrm>
            <a:off x="869362" y="868363"/>
            <a:ext cx="7159022" cy="400110"/>
          </a:xfrm>
          <a:prstGeom prst="rect">
            <a:avLst/>
          </a:prstGeom>
          <a:noFill/>
          <a:ln>
            <a:noFill/>
          </a:ln>
          <a:effectLst/>
          <a:extLst/>
        </p:spPr>
        <p:txBody>
          <a:bodyPr wrap="square">
            <a:spAutoFit/>
          </a:bodyPr>
          <a:lstStyle/>
          <a:p>
            <a:pPr>
              <a:defRPr/>
            </a:pPr>
            <a:r>
              <a:rPr lang="tr-TR" sz="2000" b="1" dirty="0">
                <a:solidFill>
                  <a:srgbClr val="000000"/>
                </a:solidFill>
                <a:effectLst>
                  <a:outerShdw blurRad="38100" dist="38100" dir="2700000" algn="tl">
                    <a:srgbClr val="C0C0C0"/>
                  </a:outerShdw>
                </a:effectLst>
              </a:rPr>
              <a:t>Türk Ticaret </a:t>
            </a:r>
            <a:r>
              <a:rPr lang="tr-TR" sz="2000" b="1" dirty="0" smtClean="0">
                <a:solidFill>
                  <a:srgbClr val="000000"/>
                </a:solidFill>
                <a:effectLst>
                  <a:outerShdw blurRad="38100" dist="38100" dir="2700000" algn="tl">
                    <a:srgbClr val="C0C0C0"/>
                  </a:outerShdw>
                </a:effectLst>
              </a:rPr>
              <a:t>Kanunu Hakkında Görüşler - </a:t>
            </a:r>
            <a:r>
              <a:rPr lang="tr-TR" sz="2000" b="1" i="1" dirty="0" smtClean="0">
                <a:solidFill>
                  <a:srgbClr val="000000"/>
                </a:solidFill>
                <a:effectLst>
                  <a:outerShdw blurRad="38100" dist="38100" dir="2700000" algn="tl">
                    <a:srgbClr val="C0C0C0"/>
                  </a:outerShdw>
                </a:effectLst>
              </a:rPr>
              <a:t>Avantajlar</a:t>
            </a:r>
            <a:endParaRPr lang="tr-TR" sz="2000" b="1" i="1" dirty="0">
              <a:solidFill>
                <a:srgbClr val="000000"/>
              </a:solidFill>
              <a:effectLst>
                <a:outerShdw blurRad="38100" dist="38100" dir="2700000" algn="tl">
                  <a:srgbClr val="C0C0C0"/>
                </a:outerShdw>
              </a:effectLst>
            </a:endParaRPr>
          </a:p>
        </p:txBody>
      </p:sp>
      <p:sp>
        <p:nvSpPr>
          <p:cNvPr id="9" name="Rectangle 7"/>
          <p:cNvSpPr>
            <a:spLocks noChangeArrowheads="1"/>
          </p:cNvSpPr>
          <p:nvPr/>
        </p:nvSpPr>
        <p:spPr bwMode="auto">
          <a:xfrm>
            <a:off x="962348" y="1374775"/>
            <a:ext cx="487680" cy="469900"/>
          </a:xfrm>
          <a:prstGeom prst="rect">
            <a:avLst/>
          </a:prstGeom>
          <a:solidFill>
            <a:srgbClr val="FFFFFF"/>
          </a:solidFill>
          <a:ln w="9525">
            <a:solidFill>
              <a:srgbClr val="000000"/>
            </a:solidFill>
            <a:miter lim="800000"/>
            <a:headEnd/>
            <a:tailEnd/>
          </a:ln>
          <a:effectLst>
            <a:outerShdw dist="107763" dir="2700000" algn="ctr" rotWithShape="0">
              <a:srgbClr val="808080"/>
            </a:outerShdw>
          </a:effectLst>
        </p:spPr>
        <p:txBody>
          <a:bodyPr wrap="none" anchor="ctr"/>
          <a:lstStyle/>
          <a:p>
            <a:pPr algn="ctr">
              <a:defRPr/>
            </a:pPr>
            <a:r>
              <a:rPr lang="tr-TR" sz="2000" b="1" kern="0" dirty="0">
                <a:solidFill>
                  <a:srgbClr val="000000"/>
                </a:solidFill>
                <a:latin typeface="Monotype Corsiva" pitchFamily="66" charset="0"/>
                <a:cs typeface="+mn-cs"/>
              </a:rPr>
              <a:t>S</a:t>
            </a:r>
            <a:endParaRPr lang="en-US" sz="2000" b="1" kern="0" dirty="0">
              <a:solidFill>
                <a:srgbClr val="000000"/>
              </a:solidFill>
              <a:latin typeface="Monotype Corsiva" pitchFamily="66" charset="0"/>
              <a:cs typeface="+mn-cs"/>
            </a:endParaRPr>
          </a:p>
        </p:txBody>
      </p:sp>
      <p:sp>
        <p:nvSpPr>
          <p:cNvPr id="10" name="Text Box 8"/>
          <p:cNvSpPr txBox="1">
            <a:spLocks noChangeArrowheads="1"/>
          </p:cNvSpPr>
          <p:nvPr/>
        </p:nvSpPr>
        <p:spPr bwMode="auto">
          <a:xfrm>
            <a:off x="1523184" y="1484313"/>
            <a:ext cx="7359091"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algn="just" eaLnBrk="1" fontAlgn="auto" hangingPunct="1">
              <a:spcBef>
                <a:spcPts val="0"/>
              </a:spcBef>
              <a:spcAft>
                <a:spcPts val="0"/>
              </a:spcAft>
            </a:pPr>
            <a:r>
              <a:rPr lang="tr-TR" sz="1400" i="1" dirty="0">
                <a:solidFill>
                  <a:prstClr val="black"/>
                </a:solidFill>
              </a:rPr>
              <a:t>Size göre; Türk Ticaret Kanunu’nun getirdiği avantajlar nelerdir?</a:t>
            </a:r>
            <a:endParaRPr lang="tr-TR" sz="1200" i="1" dirty="0">
              <a:solidFill>
                <a:prstClr val="black"/>
              </a:solidFill>
            </a:endParaRPr>
          </a:p>
        </p:txBody>
      </p:sp>
      <p:sp>
        <p:nvSpPr>
          <p:cNvPr id="8" name="TextBox 5"/>
          <p:cNvSpPr txBox="1"/>
          <p:nvPr/>
        </p:nvSpPr>
        <p:spPr>
          <a:xfrm>
            <a:off x="7771652" y="6156423"/>
            <a:ext cx="811174" cy="274638"/>
          </a:xfrm>
          <a:prstGeom prst="rect">
            <a:avLst/>
          </a:prstGeom>
          <a:gradFill flip="none" rotWithShape="1">
            <a:gsLst>
              <a:gs pos="0">
                <a:srgbClr val="BBE0E3">
                  <a:tint val="66000"/>
                  <a:satMod val="160000"/>
                </a:srgbClr>
              </a:gs>
              <a:gs pos="50000">
                <a:srgbClr val="BBE0E3">
                  <a:tint val="44500"/>
                  <a:satMod val="160000"/>
                </a:srgbClr>
              </a:gs>
              <a:gs pos="100000">
                <a:srgbClr val="BBE0E3">
                  <a:tint val="23500"/>
                  <a:satMod val="160000"/>
                </a:srgbClr>
              </a:gs>
            </a:gsLst>
            <a:lin ang="18900000" scaled="1"/>
            <a:tileRect/>
          </a:gradFill>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defRPr/>
            </a:pPr>
            <a:r>
              <a:rPr lang="tr-TR" sz="1200" b="1" kern="0" dirty="0" smtClean="0">
                <a:solidFill>
                  <a:srgbClr val="000000"/>
                </a:solidFill>
                <a:latin typeface="Palatino Linotype" pitchFamily="18" charset="0"/>
              </a:rPr>
              <a:t>Baz: </a:t>
            </a:r>
            <a:r>
              <a:rPr lang="tr-TR" sz="1200" b="1" kern="0" dirty="0" smtClean="0">
                <a:solidFill>
                  <a:srgbClr val="000000"/>
                </a:solidFill>
                <a:latin typeface="Palatino Linotype" pitchFamily="18" charset="0"/>
                <a:cs typeface="+mn-cs"/>
              </a:rPr>
              <a:t>507</a:t>
            </a:r>
          </a:p>
        </p:txBody>
      </p:sp>
    </p:spTree>
    <p:extLst>
      <p:ext uri="{BB962C8B-B14F-4D97-AF65-F5344CB8AC3E}">
        <p14:creationId xmlns:p14="http://schemas.microsoft.com/office/powerpoint/2010/main" val="25101890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2516" name="Text Box 4"/>
          <p:cNvSpPr txBox="1">
            <a:spLocks noChangeArrowheads="1"/>
          </p:cNvSpPr>
          <p:nvPr/>
        </p:nvSpPr>
        <p:spPr bwMode="auto">
          <a:xfrm>
            <a:off x="838200" y="1049338"/>
            <a:ext cx="4092575" cy="457200"/>
          </a:xfrm>
          <a:prstGeom prst="rect">
            <a:avLst/>
          </a:prstGeom>
          <a:noFill/>
          <a:ln>
            <a:noFill/>
          </a:ln>
          <a:effectLst/>
          <a:extLst/>
        </p:spPr>
        <p:txBody>
          <a:bodyPr wrap="none">
            <a:spAutoFit/>
          </a:bodyPr>
          <a:lstStyle/>
          <a:p>
            <a:pPr>
              <a:defRPr/>
            </a:pPr>
            <a:r>
              <a:rPr lang="tr-TR" sz="2400" b="1">
                <a:effectLst>
                  <a:outerShdw blurRad="38100" dist="38100" dir="2700000" algn="tl">
                    <a:srgbClr val="C0C0C0"/>
                  </a:outerShdw>
                </a:effectLst>
                <a:cs typeface="+mn-cs"/>
              </a:rPr>
              <a:t>Araştırmanın Kapsamı </a:t>
            </a:r>
            <a:r>
              <a:rPr lang="tr-TR" sz="1400" b="1">
                <a:effectLst>
                  <a:outerShdw blurRad="38100" dist="38100" dir="2700000" algn="tl">
                    <a:srgbClr val="C0C0C0"/>
                  </a:outerShdw>
                </a:effectLst>
                <a:cs typeface="+mn-cs"/>
              </a:rPr>
              <a:t>(devam)</a:t>
            </a:r>
            <a:endParaRPr lang="en-US" sz="1400" b="1">
              <a:effectLst>
                <a:outerShdw blurRad="38100" dist="38100" dir="2700000" algn="tl">
                  <a:srgbClr val="C0C0C0"/>
                </a:outerShdw>
              </a:effectLst>
              <a:cs typeface="+mn-cs"/>
            </a:endParaRPr>
          </a:p>
        </p:txBody>
      </p:sp>
      <p:sp>
        <p:nvSpPr>
          <p:cNvPr id="8195" name="Text Box 5"/>
          <p:cNvSpPr txBox="1">
            <a:spLocks noChangeArrowheads="1"/>
          </p:cNvSpPr>
          <p:nvPr/>
        </p:nvSpPr>
        <p:spPr bwMode="auto">
          <a:xfrm>
            <a:off x="609227" y="1844824"/>
            <a:ext cx="7923213"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266700" algn="l"/>
              </a:tabLst>
              <a:defRPr>
                <a:solidFill>
                  <a:schemeClr val="tx1"/>
                </a:solidFill>
                <a:latin typeface="Palatino Linotype" pitchFamily="18" charset="0"/>
                <a:cs typeface="Arial" charset="0"/>
              </a:defRPr>
            </a:lvl1pPr>
            <a:lvl2pPr marL="742950" indent="-285750" eaLnBrk="0" hangingPunct="0">
              <a:tabLst>
                <a:tab pos="266700" algn="l"/>
              </a:tabLst>
              <a:defRPr>
                <a:solidFill>
                  <a:schemeClr val="tx1"/>
                </a:solidFill>
                <a:latin typeface="Palatino Linotype" pitchFamily="18" charset="0"/>
                <a:cs typeface="Arial" charset="0"/>
              </a:defRPr>
            </a:lvl2pPr>
            <a:lvl3pPr marL="1143000" indent="-228600" eaLnBrk="0" hangingPunct="0">
              <a:tabLst>
                <a:tab pos="266700" algn="l"/>
              </a:tabLst>
              <a:defRPr>
                <a:solidFill>
                  <a:schemeClr val="tx1"/>
                </a:solidFill>
                <a:latin typeface="Palatino Linotype" pitchFamily="18" charset="0"/>
                <a:cs typeface="Arial" charset="0"/>
              </a:defRPr>
            </a:lvl3pPr>
            <a:lvl4pPr marL="1600200" indent="-228600" eaLnBrk="0" hangingPunct="0">
              <a:tabLst>
                <a:tab pos="266700" algn="l"/>
              </a:tabLst>
              <a:defRPr>
                <a:solidFill>
                  <a:schemeClr val="tx1"/>
                </a:solidFill>
                <a:latin typeface="Palatino Linotype" pitchFamily="18" charset="0"/>
                <a:cs typeface="Arial" charset="0"/>
              </a:defRPr>
            </a:lvl4pPr>
            <a:lvl5pPr marL="2057400" indent="-228600" eaLnBrk="0" hangingPunct="0">
              <a:tabLst>
                <a:tab pos="266700" algn="l"/>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9pPr>
          </a:lstStyle>
          <a:p>
            <a:pPr marL="171450" indent="-171450" algn="just" eaLnBrk="1" hangingPunct="1">
              <a:buClr>
                <a:srgbClr val="000099"/>
              </a:buClr>
              <a:buSzPct val="120000"/>
              <a:buFont typeface="Palatino Linotype" pitchFamily="18" charset="0"/>
              <a:buChar char="•"/>
            </a:pPr>
            <a:r>
              <a:rPr lang="tr-TR" sz="1200" b="1" dirty="0" smtClean="0"/>
              <a:t>Ocak - Mart </a:t>
            </a:r>
            <a:r>
              <a:rPr lang="tr-TR" sz="1200" dirty="0" smtClean="0"/>
              <a:t>döneminde </a:t>
            </a:r>
            <a:r>
              <a:rPr lang="tr-TR" sz="1200" dirty="0"/>
              <a:t>dış finansman </a:t>
            </a:r>
            <a:r>
              <a:rPr lang="tr-TR" sz="1200" dirty="0" smtClean="0"/>
              <a:t>talebi  </a:t>
            </a:r>
            <a:r>
              <a:rPr lang="tr-TR" sz="1200" dirty="0"/>
              <a:t>/ </a:t>
            </a:r>
            <a:r>
              <a:rPr lang="tr-TR" sz="1200" dirty="0" smtClean="0"/>
              <a:t>dış </a:t>
            </a:r>
            <a:r>
              <a:rPr lang="tr-TR" sz="1200" dirty="0"/>
              <a:t>finansman ihtiyacının hangi kaynaklardan </a:t>
            </a:r>
            <a:r>
              <a:rPr lang="tr-TR" sz="1200" dirty="0" smtClean="0"/>
              <a:t>karşılandığı</a:t>
            </a:r>
            <a:r>
              <a:rPr lang="tr-TR" sz="1200" dirty="0"/>
              <a:t>,</a:t>
            </a:r>
          </a:p>
          <a:p>
            <a:pPr marL="171450" indent="-171450" algn="just" eaLnBrk="1" hangingPunct="1">
              <a:buClr>
                <a:srgbClr val="000099"/>
              </a:buClr>
              <a:buSzPct val="120000"/>
              <a:buFont typeface="Palatino Linotype" pitchFamily="18" charset="0"/>
              <a:buChar char="•"/>
            </a:pPr>
            <a:endParaRPr lang="tr-TR" sz="1200" dirty="0"/>
          </a:p>
          <a:p>
            <a:pPr marL="171450" indent="-171450" algn="just" eaLnBrk="1" hangingPunct="1">
              <a:buClr>
                <a:srgbClr val="000099"/>
              </a:buClr>
              <a:buSzPct val="120000"/>
              <a:buFont typeface="Palatino Linotype" pitchFamily="18" charset="0"/>
              <a:buChar char="•"/>
            </a:pPr>
            <a:r>
              <a:rPr lang="tr-TR" sz="1200" b="1" dirty="0" smtClean="0"/>
              <a:t>Nisan </a:t>
            </a:r>
            <a:r>
              <a:rPr lang="tr-TR" sz="1200" b="1" dirty="0"/>
              <a:t>-</a:t>
            </a:r>
            <a:r>
              <a:rPr lang="tr-TR" sz="1200" b="1" dirty="0" smtClean="0"/>
              <a:t> Haziran </a:t>
            </a:r>
            <a:r>
              <a:rPr lang="tr-TR" sz="1200" dirty="0" smtClean="0"/>
              <a:t>döneminde </a:t>
            </a:r>
            <a:r>
              <a:rPr lang="tr-TR" sz="1200" dirty="0"/>
              <a:t>dış finansman talebi</a:t>
            </a:r>
            <a:r>
              <a:rPr lang="tr-TR" sz="1200" dirty="0" smtClean="0"/>
              <a:t>,</a:t>
            </a:r>
          </a:p>
          <a:p>
            <a:pPr marL="171450" indent="-171450" algn="just" eaLnBrk="1" hangingPunct="1">
              <a:buClr>
                <a:srgbClr val="000099"/>
              </a:buClr>
              <a:buSzPct val="120000"/>
              <a:buFont typeface="Palatino Linotype" pitchFamily="18" charset="0"/>
              <a:buChar char="•"/>
            </a:pPr>
            <a:endParaRPr lang="tr-TR" sz="1200" dirty="0"/>
          </a:p>
          <a:p>
            <a:pPr marL="171450" indent="-171450" algn="just" eaLnBrk="1" hangingPunct="1">
              <a:buClr>
                <a:srgbClr val="000099"/>
              </a:buClr>
              <a:buSzPct val="120000"/>
              <a:buFont typeface="Palatino Linotype" pitchFamily="18" charset="0"/>
              <a:buChar char="•"/>
            </a:pPr>
            <a:r>
              <a:rPr lang="tr-TR" sz="1200" dirty="0" smtClean="0"/>
              <a:t>Döviz </a:t>
            </a:r>
            <a:r>
              <a:rPr lang="tr-TR" sz="1200" dirty="0"/>
              <a:t>kuru riskinden korunmak için kullanılan araçlar,</a:t>
            </a:r>
          </a:p>
          <a:p>
            <a:pPr marL="171450" indent="-171450" algn="just" eaLnBrk="1" hangingPunct="1">
              <a:buClr>
                <a:srgbClr val="000099"/>
              </a:buClr>
              <a:buSzPct val="120000"/>
              <a:buFont typeface="Palatino Linotype" pitchFamily="18" charset="0"/>
              <a:buChar char="•"/>
            </a:pPr>
            <a:endParaRPr lang="tr-TR" sz="1200" dirty="0"/>
          </a:p>
          <a:p>
            <a:pPr marL="171450" indent="-171450" algn="just" eaLnBrk="1" hangingPunct="1">
              <a:buClr>
                <a:srgbClr val="000099"/>
              </a:buClr>
              <a:buSzPct val="120000"/>
              <a:buFont typeface="Palatino Linotype" pitchFamily="18" charset="0"/>
              <a:buChar char="•"/>
            </a:pPr>
            <a:r>
              <a:rPr lang="tr-TR" sz="1200" dirty="0" smtClean="0"/>
              <a:t>Döviz </a:t>
            </a:r>
            <a:r>
              <a:rPr lang="tr-TR" sz="1200" dirty="0"/>
              <a:t>kuru riskinden korunmak </a:t>
            </a:r>
            <a:r>
              <a:rPr lang="tr-TR" sz="1200" dirty="0" smtClean="0"/>
              <a:t>için herhangi </a:t>
            </a:r>
            <a:r>
              <a:rPr lang="tr-TR" sz="1200" dirty="0"/>
              <a:t>bir araç kullanmama nedenleri</a:t>
            </a:r>
            <a:r>
              <a:rPr lang="tr-TR" sz="1200" dirty="0" smtClean="0"/>
              <a:t>,</a:t>
            </a:r>
          </a:p>
          <a:p>
            <a:pPr marL="171450" indent="-171450" algn="just" eaLnBrk="1" hangingPunct="1">
              <a:buClr>
                <a:srgbClr val="000099"/>
              </a:buClr>
              <a:buSzPct val="120000"/>
              <a:buFont typeface="Palatino Linotype" pitchFamily="18" charset="0"/>
              <a:buChar char="•"/>
            </a:pPr>
            <a:endParaRPr lang="tr-TR" sz="1200" dirty="0"/>
          </a:p>
          <a:p>
            <a:pPr marL="171450" indent="-171450" algn="just" eaLnBrk="1" hangingPunct="1">
              <a:buClr>
                <a:srgbClr val="000099"/>
              </a:buClr>
              <a:buSzPct val="120000"/>
              <a:buFont typeface="Palatino Linotype" pitchFamily="18" charset="0"/>
              <a:buChar char="•"/>
            </a:pPr>
            <a:r>
              <a:rPr lang="tr-TR" sz="1200" b="1" dirty="0" smtClean="0"/>
              <a:t>Ocak - Mart </a:t>
            </a:r>
            <a:r>
              <a:rPr lang="tr-TR" sz="1200" dirty="0" smtClean="0"/>
              <a:t>döneminde yararlanılan devlet destekleri / </a:t>
            </a:r>
            <a:r>
              <a:rPr lang="tr-TR" sz="1200" b="1" dirty="0" smtClean="0"/>
              <a:t>Nisan - Haziran </a:t>
            </a:r>
            <a:r>
              <a:rPr lang="tr-TR" sz="1200" dirty="0" smtClean="0"/>
              <a:t>döneminde yararlanılması planlanan devlet destekleri,</a:t>
            </a:r>
          </a:p>
          <a:p>
            <a:pPr marL="171450" indent="-171450" algn="just" eaLnBrk="1" hangingPunct="1">
              <a:buClr>
                <a:srgbClr val="000099"/>
              </a:buClr>
              <a:buSzPct val="120000"/>
              <a:buFont typeface="Palatino Linotype" pitchFamily="18" charset="0"/>
              <a:buChar char="•"/>
            </a:pPr>
            <a:endParaRPr lang="tr-TR" sz="1200" dirty="0" smtClean="0"/>
          </a:p>
          <a:p>
            <a:pPr marL="171450" indent="-171450" algn="just" eaLnBrk="1" hangingPunct="1">
              <a:buClr>
                <a:srgbClr val="000099"/>
              </a:buClr>
              <a:buSzPct val="120000"/>
              <a:buFont typeface="Palatino Linotype" pitchFamily="18" charset="0"/>
              <a:buChar char="•"/>
            </a:pPr>
            <a:r>
              <a:rPr lang="tr-TR" sz="1200" b="1" dirty="0" smtClean="0"/>
              <a:t>Ocak - Mart </a:t>
            </a:r>
            <a:r>
              <a:rPr lang="tr-TR" sz="1200" dirty="0" smtClean="0"/>
              <a:t>döneminde toplam çalışan sayısı / çalışan sayısının geçen yılın aynı dönemine göre  nasıl değiştiği, </a:t>
            </a:r>
          </a:p>
          <a:p>
            <a:pPr marL="171450" indent="-171450" algn="just" eaLnBrk="1" hangingPunct="1">
              <a:buClr>
                <a:srgbClr val="000099"/>
              </a:buClr>
              <a:buSzPct val="120000"/>
              <a:buFont typeface="Palatino Linotype" pitchFamily="18" charset="0"/>
              <a:buChar char="•"/>
            </a:pPr>
            <a:endParaRPr lang="tr-TR" sz="1200" dirty="0" smtClean="0"/>
          </a:p>
          <a:p>
            <a:pPr marL="171450" indent="-171450" algn="just" eaLnBrk="1" hangingPunct="1">
              <a:buClr>
                <a:srgbClr val="000099"/>
              </a:buClr>
              <a:buSzPct val="120000"/>
              <a:buFont typeface="Palatino Linotype" pitchFamily="18" charset="0"/>
              <a:buChar char="•"/>
            </a:pPr>
            <a:r>
              <a:rPr lang="tr-TR" sz="1200" b="1" dirty="0" smtClean="0"/>
              <a:t>Nisan - Haziran </a:t>
            </a:r>
            <a:r>
              <a:rPr lang="tr-TR" sz="1200" dirty="0" smtClean="0"/>
              <a:t>döneminde yeni çalışan istihdam etme durumu, </a:t>
            </a:r>
          </a:p>
          <a:p>
            <a:pPr marL="171450" indent="-171450" algn="just" eaLnBrk="1" hangingPunct="1">
              <a:buClr>
                <a:srgbClr val="000099"/>
              </a:buClr>
              <a:buSzPct val="120000"/>
              <a:buFont typeface="Palatino Linotype" pitchFamily="18" charset="0"/>
              <a:buChar char="•"/>
            </a:pPr>
            <a:endParaRPr lang="tr-TR" sz="1200" dirty="0" smtClean="0"/>
          </a:p>
          <a:p>
            <a:pPr marL="171450" indent="-171450" algn="just">
              <a:buClr>
                <a:srgbClr val="000099"/>
              </a:buClr>
              <a:buSzPct val="120000"/>
              <a:buFont typeface="Palatino Linotype" pitchFamily="18" charset="0"/>
              <a:buChar char="•"/>
            </a:pPr>
            <a:r>
              <a:rPr lang="tr-TR" sz="1200" dirty="0" smtClean="0"/>
              <a:t>2012 yılı sonuna kadar istihdam edilmesi planlanan çalışan sayısı / emeklilik, iş akdinin feshi ya da maluliyet gibi nedenlerle işten ayrılması öngörülen çalışan sayısı,</a:t>
            </a:r>
          </a:p>
          <a:p>
            <a:pPr marL="171450" indent="-171450" algn="just">
              <a:buClr>
                <a:srgbClr val="000099"/>
              </a:buClr>
              <a:buSzPct val="120000"/>
              <a:buFont typeface="Palatino Linotype" pitchFamily="18" charset="0"/>
              <a:buChar char="•"/>
            </a:pPr>
            <a:endParaRPr lang="tr-TR" sz="1200" dirty="0" smtClean="0"/>
          </a:p>
          <a:p>
            <a:pPr marL="171450" indent="-171450" algn="just" eaLnBrk="1" hangingPunct="1">
              <a:buClr>
                <a:srgbClr val="000099"/>
              </a:buClr>
              <a:buSzPct val="120000"/>
              <a:buFont typeface="Palatino Linotype" pitchFamily="18" charset="0"/>
              <a:buChar char="•"/>
            </a:pPr>
            <a:r>
              <a:rPr lang="tr-TR" sz="1200" b="1" dirty="0" smtClean="0"/>
              <a:t>Ocak - Mart </a:t>
            </a:r>
            <a:r>
              <a:rPr lang="tr-TR" sz="1200" dirty="0" smtClean="0"/>
              <a:t>döneminde yapılan yurt içi / yurt dışı yatırım türleri,</a:t>
            </a:r>
          </a:p>
          <a:p>
            <a:pPr marL="171450" indent="-171450" algn="just" eaLnBrk="1" hangingPunct="1">
              <a:buClr>
                <a:srgbClr val="000099"/>
              </a:buClr>
              <a:buSzPct val="120000"/>
              <a:buFont typeface="Palatino Linotype" pitchFamily="18" charset="0"/>
              <a:buChar char="•"/>
            </a:pPr>
            <a:endParaRPr lang="tr-TR" sz="1200" dirty="0"/>
          </a:p>
          <a:p>
            <a:pPr marL="171450" indent="-171450" algn="just" eaLnBrk="1" hangingPunct="1">
              <a:buClr>
                <a:srgbClr val="000099"/>
              </a:buClr>
              <a:buSzPct val="120000"/>
              <a:buFont typeface="Palatino Linotype" pitchFamily="18" charset="0"/>
              <a:buChar char="•"/>
            </a:pPr>
            <a:r>
              <a:rPr lang="tr-TR" sz="1200" b="1" dirty="0"/>
              <a:t>Nisan - Haziran </a:t>
            </a:r>
            <a:r>
              <a:rPr lang="tr-TR" sz="1200" dirty="0"/>
              <a:t>döneminde yapılması planlanan yurt içi / yurt dışı yatırım türleri</a:t>
            </a:r>
            <a:r>
              <a:rPr lang="tr-TR" sz="1200" dirty="0" smtClean="0"/>
              <a:t>,</a:t>
            </a:r>
            <a:endParaRPr lang="tr-TR" sz="1200" dirty="0"/>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7"/>
          <p:cNvSpPr>
            <a:spLocks noChangeArrowheads="1"/>
          </p:cNvSpPr>
          <p:nvPr/>
        </p:nvSpPr>
        <p:spPr bwMode="auto">
          <a:xfrm>
            <a:off x="962348" y="1374775"/>
            <a:ext cx="487680" cy="469900"/>
          </a:xfrm>
          <a:prstGeom prst="rect">
            <a:avLst/>
          </a:prstGeom>
          <a:solidFill>
            <a:srgbClr val="FFFFFF"/>
          </a:solidFill>
          <a:ln w="9525">
            <a:solidFill>
              <a:srgbClr val="000000"/>
            </a:solidFill>
            <a:miter lim="800000"/>
            <a:headEnd/>
            <a:tailEnd/>
          </a:ln>
          <a:effectLst>
            <a:outerShdw dist="107763" dir="2700000" algn="ctr" rotWithShape="0">
              <a:srgbClr val="808080"/>
            </a:outerShdw>
          </a:effectLst>
        </p:spPr>
        <p:txBody>
          <a:bodyPr wrap="none" anchor="ctr"/>
          <a:lstStyle/>
          <a:p>
            <a:pPr algn="ctr">
              <a:defRPr/>
            </a:pPr>
            <a:r>
              <a:rPr lang="tr-TR" sz="2000" b="1" kern="0" dirty="0">
                <a:solidFill>
                  <a:srgbClr val="000000"/>
                </a:solidFill>
                <a:latin typeface="Monotype Corsiva" pitchFamily="66" charset="0"/>
                <a:cs typeface="+mn-cs"/>
              </a:rPr>
              <a:t>S</a:t>
            </a:r>
            <a:endParaRPr lang="en-US" sz="2000" b="1" kern="0" dirty="0">
              <a:solidFill>
                <a:srgbClr val="000000"/>
              </a:solidFill>
              <a:latin typeface="Monotype Corsiva" pitchFamily="66" charset="0"/>
              <a:cs typeface="+mn-cs"/>
            </a:endParaRPr>
          </a:p>
        </p:txBody>
      </p:sp>
      <p:sp>
        <p:nvSpPr>
          <p:cNvPr id="10" name="Text Box 8"/>
          <p:cNvSpPr txBox="1">
            <a:spLocks noChangeArrowheads="1"/>
          </p:cNvSpPr>
          <p:nvPr/>
        </p:nvSpPr>
        <p:spPr bwMode="auto">
          <a:xfrm>
            <a:off x="1523185" y="1340768"/>
            <a:ext cx="705964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algn="just" eaLnBrk="1" fontAlgn="auto" hangingPunct="1">
              <a:spcBef>
                <a:spcPts val="0"/>
              </a:spcBef>
              <a:spcAft>
                <a:spcPts val="0"/>
              </a:spcAft>
            </a:pPr>
            <a:r>
              <a:rPr lang="tr-TR" sz="1400" i="1" dirty="0">
                <a:solidFill>
                  <a:prstClr val="black"/>
                </a:solidFill>
              </a:rPr>
              <a:t>Bu kez de Türk Ticaret Kanunu’nun yetersiz/sorunlu olduğunu düşündüğünüz alanlarını belirtmenizi rica ediyoruz.</a:t>
            </a:r>
            <a:endParaRPr lang="tr-TR" sz="1200" i="1" dirty="0">
              <a:solidFill>
                <a:prstClr val="black"/>
              </a:solidFill>
            </a:endParaRPr>
          </a:p>
        </p:txBody>
      </p:sp>
      <p:sp>
        <p:nvSpPr>
          <p:cNvPr id="8" name="TextBox 5"/>
          <p:cNvSpPr txBox="1"/>
          <p:nvPr/>
        </p:nvSpPr>
        <p:spPr>
          <a:xfrm>
            <a:off x="7771652" y="6156423"/>
            <a:ext cx="811174" cy="274638"/>
          </a:xfrm>
          <a:prstGeom prst="rect">
            <a:avLst/>
          </a:prstGeom>
          <a:gradFill flip="none" rotWithShape="1">
            <a:gsLst>
              <a:gs pos="0">
                <a:srgbClr val="BBE0E3">
                  <a:tint val="66000"/>
                  <a:satMod val="160000"/>
                </a:srgbClr>
              </a:gs>
              <a:gs pos="50000">
                <a:srgbClr val="BBE0E3">
                  <a:tint val="44500"/>
                  <a:satMod val="160000"/>
                </a:srgbClr>
              </a:gs>
              <a:gs pos="100000">
                <a:srgbClr val="BBE0E3">
                  <a:tint val="23500"/>
                  <a:satMod val="160000"/>
                </a:srgbClr>
              </a:gs>
            </a:gsLst>
            <a:lin ang="18900000" scaled="1"/>
            <a:tileRect/>
          </a:gradFill>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defRPr/>
            </a:pPr>
            <a:r>
              <a:rPr lang="tr-TR" sz="1200" b="1" kern="0" dirty="0" smtClean="0">
                <a:solidFill>
                  <a:srgbClr val="000000"/>
                </a:solidFill>
                <a:latin typeface="Palatino Linotype" pitchFamily="18" charset="0"/>
              </a:rPr>
              <a:t>Baz: </a:t>
            </a:r>
            <a:r>
              <a:rPr lang="tr-TR" sz="1200" b="1" kern="0" dirty="0" smtClean="0">
                <a:solidFill>
                  <a:srgbClr val="000000"/>
                </a:solidFill>
                <a:latin typeface="Palatino Linotype" pitchFamily="18" charset="0"/>
                <a:cs typeface="+mn-cs"/>
              </a:rPr>
              <a:t>507</a:t>
            </a:r>
          </a:p>
        </p:txBody>
      </p:sp>
      <p:sp>
        <p:nvSpPr>
          <p:cNvPr id="11" name="Text Box 5"/>
          <p:cNvSpPr txBox="1">
            <a:spLocks noChangeArrowheads="1"/>
          </p:cNvSpPr>
          <p:nvPr/>
        </p:nvSpPr>
        <p:spPr bwMode="auto">
          <a:xfrm>
            <a:off x="869362" y="868363"/>
            <a:ext cx="7159022" cy="400110"/>
          </a:xfrm>
          <a:prstGeom prst="rect">
            <a:avLst/>
          </a:prstGeom>
          <a:noFill/>
          <a:ln>
            <a:noFill/>
          </a:ln>
          <a:effectLst/>
          <a:extLst/>
        </p:spPr>
        <p:txBody>
          <a:bodyPr wrap="square">
            <a:spAutoFit/>
          </a:bodyPr>
          <a:lstStyle/>
          <a:p>
            <a:pPr>
              <a:defRPr/>
            </a:pPr>
            <a:r>
              <a:rPr lang="tr-TR" sz="2000" b="1" dirty="0">
                <a:solidFill>
                  <a:srgbClr val="000000"/>
                </a:solidFill>
                <a:effectLst>
                  <a:outerShdw blurRad="38100" dist="38100" dir="2700000" algn="tl">
                    <a:srgbClr val="C0C0C0"/>
                  </a:outerShdw>
                </a:effectLst>
              </a:rPr>
              <a:t>Türk Ticaret </a:t>
            </a:r>
            <a:r>
              <a:rPr lang="tr-TR" sz="2000" b="1" dirty="0" smtClean="0">
                <a:solidFill>
                  <a:srgbClr val="000000"/>
                </a:solidFill>
                <a:effectLst>
                  <a:outerShdw blurRad="38100" dist="38100" dir="2700000" algn="tl">
                    <a:srgbClr val="C0C0C0"/>
                  </a:outerShdw>
                </a:effectLst>
              </a:rPr>
              <a:t>Kanunu Hakkında Görüşler – </a:t>
            </a:r>
            <a:r>
              <a:rPr lang="tr-TR" sz="2000" b="1" i="1" dirty="0" smtClean="0">
                <a:solidFill>
                  <a:srgbClr val="000000"/>
                </a:solidFill>
                <a:effectLst>
                  <a:outerShdw blurRad="38100" dist="38100" dir="2700000" algn="tl">
                    <a:srgbClr val="C0C0C0"/>
                  </a:outerShdw>
                </a:effectLst>
              </a:rPr>
              <a:t>Yetersiz Alanlar</a:t>
            </a:r>
            <a:endParaRPr lang="tr-TR" sz="2000" b="1" i="1" dirty="0">
              <a:solidFill>
                <a:srgbClr val="000000"/>
              </a:solidFill>
              <a:effectLst>
                <a:outerShdw blurRad="38100" dist="38100" dir="2700000" algn="tl">
                  <a:srgbClr val="C0C0C0"/>
                </a:outerShdw>
              </a:effectLst>
            </a:endParaRPr>
          </a:p>
        </p:txBody>
      </p:sp>
      <p:graphicFrame>
        <p:nvGraphicFramePr>
          <p:cNvPr id="13" name="Group 217"/>
          <p:cNvGraphicFramePr>
            <a:graphicFrameLocks noGrp="1"/>
          </p:cNvGraphicFramePr>
          <p:nvPr>
            <p:extLst>
              <p:ext uri="{D42A27DB-BD31-4B8C-83A1-F6EECF244321}">
                <p14:modId xmlns:p14="http://schemas.microsoft.com/office/powerpoint/2010/main" val="2570165028"/>
              </p:ext>
            </p:extLst>
          </p:nvPr>
        </p:nvGraphicFramePr>
        <p:xfrm>
          <a:off x="1637603" y="2042303"/>
          <a:ext cx="5622540" cy="4251439"/>
        </p:xfrm>
        <a:graphic>
          <a:graphicData uri="http://schemas.openxmlformats.org/drawingml/2006/table">
            <a:tbl>
              <a:tblPr/>
              <a:tblGrid>
                <a:gridCol w="4444118"/>
                <a:gridCol w="1178422"/>
              </a:tblGrid>
              <a:tr h="397033">
                <a:tc>
                  <a:txBody>
                    <a:bodyPr/>
                    <a:lstStyle>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Yetersiz Bulunan Alanlar</a:t>
                      </a:r>
                    </a:p>
                  </a:txBody>
                  <a:tcPr marL="90001" marR="90001" marT="46796" marB="46796" anchor="ctr"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333399"/>
                    </a:solidFill>
                  </a:tcPr>
                </a:tc>
                <a:tc>
                  <a:txBody>
                    <a:bodyPr/>
                    <a:lstStyle>
                      <a:lvl1pPr marL="0" algn="l" defTabSz="914400" rtl="0" eaLnBrk="1" latinLnBrk="0" hangingPunct="1">
                        <a:defRPr sz="1800" kern="1200">
                          <a:solidFill>
                            <a:schemeClr val="tx1"/>
                          </a:solidFill>
                        </a:defRPr>
                      </a:lvl1pPr>
                      <a:lvl2pPr marL="457200" algn="l" defTabSz="914400" rtl="0" eaLnBrk="1" latinLnBrk="0" hangingPunct="1">
                        <a:defRPr sz="1800" kern="1200">
                          <a:solidFill>
                            <a:schemeClr val="tx1"/>
                          </a:solidFill>
                        </a:defRPr>
                      </a:lvl2pPr>
                      <a:lvl3pPr marL="914400" algn="l" defTabSz="914400" rtl="0" eaLnBrk="1" latinLnBrk="0" hangingPunct="1">
                        <a:defRPr sz="1800" kern="1200">
                          <a:solidFill>
                            <a:schemeClr val="tx1"/>
                          </a:solidFill>
                        </a:defRPr>
                      </a:lvl3pPr>
                      <a:lvl4pPr marL="1371600" algn="l" defTabSz="914400" rtl="0" eaLnBrk="1" latinLnBrk="0" hangingPunct="1">
                        <a:defRPr sz="1800" kern="1200">
                          <a:solidFill>
                            <a:schemeClr val="tx1"/>
                          </a:solidFill>
                        </a:defRPr>
                      </a:lvl4pPr>
                      <a:lvl5pPr marL="1828800" algn="l" defTabSz="914400" rtl="0" eaLnBrk="1" latinLnBrk="0" hangingPunct="1">
                        <a:defRPr sz="1800" kern="1200">
                          <a:solidFill>
                            <a:schemeClr val="tx1"/>
                          </a:solidFill>
                        </a:defRPr>
                      </a:lvl5pPr>
                      <a:lvl6pPr marL="2286000" algn="l" defTabSz="914400" rtl="0" eaLnBrk="1" latinLnBrk="0" hangingPunct="1">
                        <a:defRPr sz="1800" kern="1200">
                          <a:solidFill>
                            <a:schemeClr val="tx1"/>
                          </a:solidFill>
                        </a:defRPr>
                      </a:lvl6pPr>
                      <a:lvl7pPr marL="2743200" algn="l" defTabSz="914400" rtl="0" eaLnBrk="1" latinLnBrk="0" hangingPunct="1">
                        <a:defRPr sz="1800" kern="1200">
                          <a:solidFill>
                            <a:schemeClr val="tx1"/>
                          </a:solidFill>
                        </a:defRPr>
                      </a:lvl7pPr>
                      <a:lvl8pPr marL="3200400" algn="l" defTabSz="914400" rtl="0" eaLnBrk="1" latinLnBrk="0" hangingPunct="1">
                        <a:defRPr sz="1800" kern="1200">
                          <a:solidFill>
                            <a:schemeClr val="tx1"/>
                          </a:solidFill>
                        </a:defRPr>
                      </a:lvl8pPr>
                      <a:lvl9pPr marL="3657600" algn="l" defTabSz="914400" rtl="0" eaLnBrk="1" latinLnBrk="0" hangingPunct="1">
                        <a:defRPr sz="1800" kern="1200">
                          <a:solidFill>
                            <a:schemeClr val="tx1"/>
                          </a:solidFill>
                        </a:defRPr>
                      </a:lvl9pPr>
                    </a:lstStyle>
                    <a:p>
                      <a:pPr marL="342900" marR="0" lvl="0" indent="-342900" algn="ctr" defTabSz="914400" rtl="0" eaLnBrk="1" fontAlgn="b" latinLnBrk="0" hangingPunct="1">
                        <a:lnSpc>
                          <a:spcPct val="100000"/>
                        </a:lnSpc>
                        <a:spcBef>
                          <a:spcPct val="0"/>
                        </a:spcBef>
                        <a:spcAft>
                          <a:spcPct val="0"/>
                        </a:spcAft>
                        <a:buClrTx/>
                        <a:buSzTx/>
                        <a:buFontTx/>
                        <a:buNone/>
                        <a:tabLst/>
                      </a:pPr>
                      <a:r>
                        <a:rPr kumimoji="0" lang="tr-TR" sz="1200" b="1" i="0" u="none" strike="noStrike" cap="none" normalizeH="0" baseline="0" dirty="0" smtClean="0">
                          <a:ln>
                            <a:noFill/>
                          </a:ln>
                          <a:solidFill>
                            <a:schemeClr val="bg1"/>
                          </a:solidFill>
                          <a:effectLst/>
                          <a:latin typeface="Palatino Linotype" pitchFamily="18" charset="0"/>
                        </a:rPr>
                        <a:t>Oran</a:t>
                      </a:r>
                    </a:p>
                  </a:txBody>
                  <a:tcPr marL="91441" marR="91441" marT="45715" marB="45715" anchor="ctr" horzOverflow="overflow">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333399"/>
                    </a:solidFill>
                  </a:tcPr>
                </a:tc>
              </a:tr>
              <a:tr h="264713">
                <a:tc>
                  <a:txBody>
                    <a:bodyPr/>
                    <a:lstStyle/>
                    <a:p>
                      <a:pPr algn="l" fontAlgn="t"/>
                      <a:r>
                        <a:rPr lang="tr-TR" sz="1200" b="0" i="0" u="none" strike="noStrike" dirty="0">
                          <a:solidFill>
                            <a:srgbClr val="000000"/>
                          </a:solidFill>
                          <a:effectLst/>
                          <a:latin typeface="Palatino Linotype" pitchFamily="18" charset="0"/>
                        </a:rPr>
                        <a:t>Basılı kağıt ve belge içeriği </a:t>
                      </a:r>
                    </a:p>
                  </a:txBody>
                  <a:tcPr marL="108000"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a:solidFill>
                            <a:srgbClr val="000000"/>
                          </a:solidFill>
                          <a:effectLst/>
                          <a:latin typeface="Palatino Linotype" pitchFamily="18" charset="0"/>
                        </a:rPr>
                        <a:t>45,4%</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r>
              <a:tr h="193122">
                <a:tc>
                  <a:txBody>
                    <a:bodyPr/>
                    <a:lstStyle/>
                    <a:p>
                      <a:pPr algn="l" fontAlgn="t"/>
                      <a:r>
                        <a:rPr lang="tr-TR" sz="1200" b="0" i="0" u="none" strike="noStrike" dirty="0">
                          <a:solidFill>
                            <a:srgbClr val="000000"/>
                          </a:solidFill>
                          <a:effectLst/>
                          <a:latin typeface="Palatino Linotype" pitchFamily="18" charset="0"/>
                        </a:rPr>
                        <a:t>Adli ve İdari Cezalar</a:t>
                      </a:r>
                    </a:p>
                  </a:txBody>
                  <a:tcPr marL="108000"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44,6%</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r>
              <a:tr h="264713">
                <a:tc>
                  <a:txBody>
                    <a:bodyPr/>
                    <a:lstStyle/>
                    <a:p>
                      <a:pPr algn="l" fontAlgn="t"/>
                      <a:r>
                        <a:rPr lang="tr-TR" sz="1200" b="0" i="0" u="none" strike="noStrike" dirty="0">
                          <a:solidFill>
                            <a:srgbClr val="000000"/>
                          </a:solidFill>
                          <a:effectLst/>
                          <a:latin typeface="Palatino Linotype" pitchFamily="18" charset="0"/>
                        </a:rPr>
                        <a:t>Şirkete borçlanma yasağı</a:t>
                      </a:r>
                    </a:p>
                  </a:txBody>
                  <a:tcPr marL="108000"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a:solidFill>
                            <a:srgbClr val="000000"/>
                          </a:solidFill>
                          <a:effectLst/>
                          <a:latin typeface="Palatino Linotype" pitchFamily="18" charset="0"/>
                        </a:rPr>
                        <a:t>37,7%</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r>
              <a:tr h="235401">
                <a:tc>
                  <a:txBody>
                    <a:bodyPr/>
                    <a:lstStyle/>
                    <a:p>
                      <a:pPr algn="l" fontAlgn="t"/>
                      <a:r>
                        <a:rPr lang="tr-TR" sz="1200" b="0" i="0" u="none" strike="noStrike" dirty="0">
                          <a:solidFill>
                            <a:srgbClr val="000000"/>
                          </a:solidFill>
                          <a:effectLst/>
                          <a:latin typeface="Palatino Linotype" pitchFamily="18" charset="0"/>
                        </a:rPr>
                        <a:t>İnternet sitesine ilişkin hükümler </a:t>
                      </a:r>
                    </a:p>
                  </a:txBody>
                  <a:tcPr marL="108000"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34,9%</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r>
              <a:tr h="250057">
                <a:tc>
                  <a:txBody>
                    <a:bodyPr/>
                    <a:lstStyle/>
                    <a:p>
                      <a:pPr algn="l" fontAlgn="t"/>
                      <a:r>
                        <a:rPr lang="tr-TR" sz="1200" b="0" i="0" u="none" strike="noStrike" dirty="0">
                          <a:solidFill>
                            <a:srgbClr val="000000"/>
                          </a:solidFill>
                          <a:effectLst/>
                          <a:latin typeface="Palatino Linotype" pitchFamily="18" charset="0"/>
                        </a:rPr>
                        <a:t>Finansal tabloların Ticaret Sicil Gazetesi'nde ilan zorunluluğu</a:t>
                      </a:r>
                    </a:p>
                  </a:txBody>
                  <a:tcPr marL="108000"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a:solidFill>
                            <a:srgbClr val="000000"/>
                          </a:solidFill>
                          <a:effectLst/>
                          <a:latin typeface="Palatino Linotype" pitchFamily="18" charset="0"/>
                        </a:rPr>
                        <a:t>34,1%</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r>
              <a:tr h="187543">
                <a:tc>
                  <a:txBody>
                    <a:bodyPr/>
                    <a:lstStyle/>
                    <a:p>
                      <a:pPr algn="l" fontAlgn="t"/>
                      <a:r>
                        <a:rPr lang="tr-TR" sz="1200" b="0" i="0" u="none" strike="noStrike" dirty="0">
                          <a:solidFill>
                            <a:srgbClr val="000000"/>
                          </a:solidFill>
                          <a:effectLst/>
                          <a:latin typeface="Palatino Linotype" pitchFamily="18" charset="0"/>
                        </a:rPr>
                        <a:t>Fotokopi zorunluluğu</a:t>
                      </a:r>
                    </a:p>
                  </a:txBody>
                  <a:tcPr marL="108000"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33,7%</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r>
              <a:tr h="264713">
                <a:tc>
                  <a:txBody>
                    <a:bodyPr/>
                    <a:lstStyle/>
                    <a:p>
                      <a:pPr algn="l" fontAlgn="t"/>
                      <a:r>
                        <a:rPr lang="tr-TR" sz="1200" b="0" i="0" u="none" strike="noStrike" dirty="0">
                          <a:solidFill>
                            <a:srgbClr val="000000"/>
                          </a:solidFill>
                          <a:effectLst/>
                          <a:latin typeface="Palatino Linotype" pitchFamily="18" charset="0"/>
                        </a:rPr>
                        <a:t>Tüm defterlere noter onayı</a:t>
                      </a:r>
                    </a:p>
                  </a:txBody>
                  <a:tcPr marL="108000"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a:solidFill>
                            <a:srgbClr val="000000"/>
                          </a:solidFill>
                          <a:effectLst/>
                          <a:latin typeface="Palatino Linotype" pitchFamily="18" charset="0"/>
                        </a:rPr>
                        <a:t>33,3%</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r>
              <a:tr h="178721">
                <a:tc>
                  <a:txBody>
                    <a:bodyPr/>
                    <a:lstStyle/>
                    <a:p>
                      <a:pPr algn="l" fontAlgn="t"/>
                      <a:r>
                        <a:rPr lang="tr-TR" sz="1200" b="0" i="0" u="none" strike="noStrike">
                          <a:solidFill>
                            <a:srgbClr val="000000"/>
                          </a:solidFill>
                          <a:effectLst/>
                          <a:latin typeface="Palatino Linotype" pitchFamily="18" charset="0"/>
                        </a:rPr>
                        <a:t>İnternet içeriği saklama defteri</a:t>
                      </a:r>
                    </a:p>
                  </a:txBody>
                  <a:tcPr marL="108000"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29,4%</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r>
              <a:tr h="264713">
                <a:tc>
                  <a:txBody>
                    <a:bodyPr/>
                    <a:lstStyle/>
                    <a:p>
                      <a:pPr algn="l" fontAlgn="t"/>
                      <a:r>
                        <a:rPr lang="tr-TR" sz="1200" b="0" i="0" u="none" strike="noStrike" dirty="0">
                          <a:solidFill>
                            <a:srgbClr val="000000"/>
                          </a:solidFill>
                          <a:effectLst/>
                          <a:latin typeface="Palatino Linotype" pitchFamily="18" charset="0"/>
                        </a:rPr>
                        <a:t>Bağımsız denetim zorunluluğu</a:t>
                      </a:r>
                    </a:p>
                  </a:txBody>
                  <a:tcPr marL="108000"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a:solidFill>
                            <a:srgbClr val="000000"/>
                          </a:solidFill>
                          <a:effectLst/>
                          <a:latin typeface="Palatino Linotype" pitchFamily="18" charset="0"/>
                        </a:rPr>
                        <a:t>26,8%</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r>
              <a:tr h="247452">
                <a:tc>
                  <a:txBody>
                    <a:bodyPr/>
                    <a:lstStyle/>
                    <a:p>
                      <a:pPr algn="l" fontAlgn="t"/>
                      <a:r>
                        <a:rPr lang="tr-TR" sz="1200" b="0" i="0" u="none" strike="noStrike" dirty="0">
                          <a:solidFill>
                            <a:srgbClr val="000000"/>
                          </a:solidFill>
                          <a:effectLst/>
                          <a:latin typeface="Palatino Linotype" pitchFamily="18" charset="0"/>
                        </a:rPr>
                        <a:t>Yönetim Kurullarında yüksekokul şartı</a:t>
                      </a:r>
                    </a:p>
                  </a:txBody>
                  <a:tcPr marL="108000"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24,7%</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r>
              <a:tr h="247452">
                <a:tc>
                  <a:txBody>
                    <a:bodyPr/>
                    <a:lstStyle/>
                    <a:p>
                      <a:pPr algn="l" fontAlgn="t"/>
                      <a:r>
                        <a:rPr lang="da-DK" sz="1200" b="0" i="0" u="none" strike="noStrike" dirty="0">
                          <a:solidFill>
                            <a:srgbClr val="000000"/>
                          </a:solidFill>
                          <a:effectLst/>
                          <a:latin typeface="Palatino Linotype" pitchFamily="18" charset="0"/>
                        </a:rPr>
                        <a:t>Deftere kayıt ve defter ibraz süreleri</a:t>
                      </a:r>
                    </a:p>
                  </a:txBody>
                  <a:tcPr marL="108000"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a:solidFill>
                            <a:srgbClr val="000000"/>
                          </a:solidFill>
                          <a:effectLst/>
                          <a:latin typeface="Palatino Linotype" pitchFamily="18" charset="0"/>
                        </a:rPr>
                        <a:t>20,1%</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r>
              <a:tr h="247452">
                <a:tc>
                  <a:txBody>
                    <a:bodyPr/>
                    <a:lstStyle/>
                    <a:p>
                      <a:pPr algn="l" fontAlgn="t"/>
                      <a:r>
                        <a:rPr lang="tr-TR" sz="1200" b="0" i="0" u="none" strike="noStrike" dirty="0">
                          <a:solidFill>
                            <a:srgbClr val="000000"/>
                          </a:solidFill>
                          <a:effectLst/>
                          <a:latin typeface="Palatino Linotype" pitchFamily="18" charset="0"/>
                        </a:rPr>
                        <a:t>Zorunlu istifa</a:t>
                      </a:r>
                    </a:p>
                  </a:txBody>
                  <a:tcPr marL="108000"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14,0%</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r>
              <a:tr h="247452">
                <a:tc>
                  <a:txBody>
                    <a:bodyPr/>
                    <a:lstStyle/>
                    <a:p>
                      <a:pPr algn="l" fontAlgn="t"/>
                      <a:r>
                        <a:rPr lang="tr-TR" sz="1200" b="0" i="0" u="none" strike="noStrike" dirty="0">
                          <a:solidFill>
                            <a:srgbClr val="000000"/>
                          </a:solidFill>
                          <a:effectLst/>
                          <a:latin typeface="Palatino Linotype" pitchFamily="18" charset="0"/>
                        </a:rPr>
                        <a:t>Anonim şirket kuruluşunda noter prosedürü</a:t>
                      </a:r>
                    </a:p>
                  </a:txBody>
                  <a:tcPr marL="108000"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a:solidFill>
                            <a:srgbClr val="000000"/>
                          </a:solidFill>
                          <a:effectLst/>
                          <a:latin typeface="Palatino Linotype" pitchFamily="18" charset="0"/>
                        </a:rPr>
                        <a:t>12,2%</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r>
              <a:tr h="247452">
                <a:tc>
                  <a:txBody>
                    <a:bodyPr/>
                    <a:lstStyle/>
                    <a:p>
                      <a:pPr algn="l" fontAlgn="t"/>
                      <a:r>
                        <a:rPr lang="tr-TR" sz="1200" b="0" i="0" u="none" strike="noStrike" dirty="0">
                          <a:solidFill>
                            <a:srgbClr val="000000"/>
                          </a:solidFill>
                          <a:effectLst/>
                          <a:latin typeface="Palatino Linotype" pitchFamily="18" charset="0"/>
                        </a:rPr>
                        <a:t>Ana sözleşmeden sapma yasağı</a:t>
                      </a:r>
                    </a:p>
                  </a:txBody>
                  <a:tcPr marL="108000"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a:solidFill>
                            <a:srgbClr val="000000"/>
                          </a:solidFill>
                          <a:effectLst/>
                          <a:latin typeface="Palatino Linotype" pitchFamily="18" charset="0"/>
                        </a:rPr>
                        <a:t>11,4%</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r>
              <a:tr h="247452">
                <a:tc>
                  <a:txBody>
                    <a:bodyPr/>
                    <a:lstStyle/>
                    <a:p>
                      <a:pPr algn="l" fontAlgn="t"/>
                      <a:r>
                        <a:rPr lang="tr-TR" sz="1200" b="0" i="0" u="none" strike="noStrike" dirty="0">
                          <a:solidFill>
                            <a:srgbClr val="000000"/>
                          </a:solidFill>
                          <a:effectLst/>
                          <a:latin typeface="Palatino Linotype" pitchFamily="18" charset="0"/>
                        </a:rPr>
                        <a:t>Diğer</a:t>
                      </a:r>
                    </a:p>
                  </a:txBody>
                  <a:tcPr marL="108000"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c>
                  <a:txBody>
                    <a:bodyPr/>
                    <a:lstStyle/>
                    <a:p>
                      <a:pPr algn="ctr" fontAlgn="ctr"/>
                      <a:r>
                        <a:rPr lang="tr-TR" sz="1200" b="1" i="0" u="none" strike="noStrike" dirty="0">
                          <a:solidFill>
                            <a:srgbClr val="000000"/>
                          </a:solidFill>
                          <a:effectLst/>
                          <a:latin typeface="Palatino Linotype" pitchFamily="18" charset="0"/>
                        </a:rPr>
                        <a:t>2,8%</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D5D5D5"/>
                    </a:solidFill>
                  </a:tcPr>
                </a:tc>
              </a:tr>
              <a:tr h="247452">
                <a:tc>
                  <a:txBody>
                    <a:bodyPr/>
                    <a:lstStyle/>
                    <a:p>
                      <a:pPr algn="l" fontAlgn="t"/>
                      <a:r>
                        <a:rPr lang="tr-TR" sz="1200" b="0" i="0" u="none" strike="noStrike" dirty="0">
                          <a:solidFill>
                            <a:schemeClr val="accent6">
                              <a:lumMod val="50000"/>
                            </a:schemeClr>
                          </a:solidFill>
                          <a:effectLst/>
                          <a:latin typeface="Palatino Linotype" pitchFamily="18" charset="0"/>
                        </a:rPr>
                        <a:t>Detaylı incelemedim/ Fikrim yok</a:t>
                      </a:r>
                    </a:p>
                  </a:txBody>
                  <a:tcPr marL="108000"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c>
                  <a:txBody>
                    <a:bodyPr/>
                    <a:lstStyle/>
                    <a:p>
                      <a:pPr algn="ctr" fontAlgn="ctr"/>
                      <a:r>
                        <a:rPr lang="tr-TR" sz="1200" b="1" i="0" u="none" strike="noStrike" dirty="0">
                          <a:solidFill>
                            <a:schemeClr val="accent6">
                              <a:lumMod val="50000"/>
                            </a:schemeClr>
                          </a:solidFill>
                          <a:effectLst/>
                          <a:latin typeface="Palatino Linotype" pitchFamily="18" charset="0"/>
                        </a:rPr>
                        <a:t>8,1%</a:t>
                      </a:r>
                    </a:p>
                  </a:txBody>
                  <a:tcPr marL="9525" marR="9525" marT="9525" marB="0" anchor="ctr">
                    <a:lnL w="28575" cap="flat" cmpd="sng" algn="ctr">
                      <a:solidFill>
                        <a:srgbClr val="FFFFFF"/>
                      </a:solidFill>
                      <a:prstDash val="solid"/>
                      <a:round/>
                      <a:headEnd type="none" w="med" len="med"/>
                      <a:tailEnd type="none" w="med" len="med"/>
                    </a:lnL>
                    <a:lnR w="28575" cap="flat" cmpd="sng" algn="ctr">
                      <a:solidFill>
                        <a:srgbClr val="FFFFFF"/>
                      </a:solidFill>
                      <a:prstDash val="solid"/>
                      <a:round/>
                      <a:headEnd type="none" w="med" len="med"/>
                      <a:tailEnd type="none" w="med" len="med"/>
                    </a:lnR>
                    <a:lnT w="28575" cap="flat" cmpd="sng" algn="ctr">
                      <a:solidFill>
                        <a:srgbClr val="FFFFFF"/>
                      </a:solidFill>
                      <a:prstDash val="solid"/>
                      <a:round/>
                      <a:headEnd type="none" w="med" len="med"/>
                      <a:tailEnd type="none" w="med" len="med"/>
                    </a:lnT>
                    <a:lnB w="28575" cap="flat" cmpd="sng" algn="ctr">
                      <a:solidFill>
                        <a:srgbClr val="FFFFFF"/>
                      </a:solidFill>
                      <a:prstDash val="solid"/>
                      <a:round/>
                      <a:headEnd type="none" w="med" len="med"/>
                      <a:tailEnd type="none" w="med" len="med"/>
                    </a:lnB>
                    <a:lnTlToBr>
                      <a:noFill/>
                    </a:lnTlToBr>
                    <a:lnBlToTr>
                      <a:noFill/>
                    </a:lnBlToTr>
                    <a:solidFill>
                      <a:srgbClr val="EBEBEB"/>
                    </a:solidFill>
                  </a:tcPr>
                </a:tc>
              </a:tr>
            </a:tbl>
          </a:graphicData>
        </a:graphic>
      </p:graphicFrame>
    </p:spTree>
    <p:extLst>
      <p:ext uri="{BB962C8B-B14F-4D97-AF65-F5344CB8AC3E}">
        <p14:creationId xmlns:p14="http://schemas.microsoft.com/office/powerpoint/2010/main" val="151876535"/>
      </p:ext>
    </p:extLst>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5"/>
          <p:cNvSpPr txBox="1">
            <a:spLocks noChangeArrowheads="1"/>
          </p:cNvSpPr>
          <p:nvPr/>
        </p:nvSpPr>
        <p:spPr bwMode="auto">
          <a:xfrm>
            <a:off x="869361" y="868363"/>
            <a:ext cx="7307877" cy="400110"/>
          </a:xfrm>
          <a:prstGeom prst="rect">
            <a:avLst/>
          </a:prstGeom>
          <a:noFill/>
          <a:ln>
            <a:noFill/>
          </a:ln>
          <a:effectLst/>
          <a:extLst/>
        </p:spPr>
        <p:txBody>
          <a:bodyPr wrap="square">
            <a:spAutoFit/>
          </a:bodyPr>
          <a:lstStyle/>
          <a:p>
            <a:pPr>
              <a:defRPr/>
            </a:pPr>
            <a:r>
              <a:rPr lang="tr-TR" sz="2000" b="1" dirty="0">
                <a:solidFill>
                  <a:srgbClr val="000000"/>
                </a:solidFill>
                <a:effectLst>
                  <a:outerShdw blurRad="38100" dist="38100" dir="2700000" algn="tl">
                    <a:srgbClr val="C0C0C0"/>
                  </a:outerShdw>
                </a:effectLst>
              </a:rPr>
              <a:t>Yabancılar Nezdinde Türk Markalarının  Algısı</a:t>
            </a:r>
          </a:p>
        </p:txBody>
      </p:sp>
      <p:sp>
        <p:nvSpPr>
          <p:cNvPr id="3" name="Rectangle 7"/>
          <p:cNvSpPr>
            <a:spLocks noChangeArrowheads="1"/>
          </p:cNvSpPr>
          <p:nvPr/>
        </p:nvSpPr>
        <p:spPr bwMode="auto">
          <a:xfrm>
            <a:off x="962348" y="1374775"/>
            <a:ext cx="487680" cy="469900"/>
          </a:xfrm>
          <a:prstGeom prst="rect">
            <a:avLst/>
          </a:prstGeom>
          <a:solidFill>
            <a:srgbClr val="FFFFFF"/>
          </a:solidFill>
          <a:ln w="9525">
            <a:solidFill>
              <a:srgbClr val="000000"/>
            </a:solidFill>
            <a:miter lim="800000"/>
            <a:headEnd/>
            <a:tailEnd/>
          </a:ln>
          <a:effectLst>
            <a:outerShdw dist="107763" dir="2700000" algn="ctr" rotWithShape="0">
              <a:srgbClr val="808080"/>
            </a:outerShdw>
          </a:effectLst>
        </p:spPr>
        <p:txBody>
          <a:bodyPr wrap="none" anchor="ctr"/>
          <a:lstStyle/>
          <a:p>
            <a:pPr algn="ctr">
              <a:defRPr/>
            </a:pPr>
            <a:r>
              <a:rPr lang="tr-TR" sz="2000" b="1" kern="0" dirty="0">
                <a:solidFill>
                  <a:srgbClr val="000000"/>
                </a:solidFill>
                <a:latin typeface="Monotype Corsiva" pitchFamily="66" charset="0"/>
                <a:cs typeface="+mn-cs"/>
              </a:rPr>
              <a:t>S</a:t>
            </a:r>
            <a:endParaRPr lang="en-US" sz="2000" b="1" kern="0" dirty="0">
              <a:solidFill>
                <a:srgbClr val="000000"/>
              </a:solidFill>
              <a:latin typeface="Monotype Corsiva" pitchFamily="66" charset="0"/>
              <a:cs typeface="+mn-cs"/>
            </a:endParaRPr>
          </a:p>
        </p:txBody>
      </p:sp>
      <p:sp>
        <p:nvSpPr>
          <p:cNvPr id="4" name="Text Box 8"/>
          <p:cNvSpPr txBox="1">
            <a:spLocks noChangeArrowheads="1"/>
          </p:cNvSpPr>
          <p:nvPr/>
        </p:nvSpPr>
        <p:spPr bwMode="auto">
          <a:xfrm>
            <a:off x="1523184" y="1268760"/>
            <a:ext cx="735909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algn="just" eaLnBrk="1" fontAlgn="auto" hangingPunct="1">
              <a:spcBef>
                <a:spcPts val="0"/>
              </a:spcBef>
              <a:spcAft>
                <a:spcPts val="0"/>
              </a:spcAft>
            </a:pPr>
            <a:r>
              <a:rPr lang="tr-TR" sz="1400" i="1" dirty="0">
                <a:solidFill>
                  <a:prstClr val="black"/>
                </a:solidFill>
              </a:rPr>
              <a:t>A</a:t>
            </a:r>
            <a:r>
              <a:rPr lang="tr-TR" sz="1400" i="1" dirty="0" smtClean="0">
                <a:solidFill>
                  <a:prstClr val="black"/>
                </a:solidFill>
              </a:rPr>
              <a:t>şağıdaki </a:t>
            </a:r>
            <a:r>
              <a:rPr lang="tr-TR" sz="1400" i="1" dirty="0">
                <a:solidFill>
                  <a:prstClr val="black"/>
                </a:solidFill>
              </a:rPr>
              <a:t>unsurların her birini  yabancıların Türk markaları/ Türk ürünlerini ithal etme nedenlerini ifade etmesi açısından değerlendirmenizi rica ediyoruz. </a:t>
            </a:r>
            <a:r>
              <a:rPr lang="tr-TR" sz="1400" i="1" dirty="0" smtClean="0">
                <a:solidFill>
                  <a:prstClr val="black"/>
                </a:solidFill>
              </a:rPr>
              <a:t>Türk </a:t>
            </a:r>
            <a:r>
              <a:rPr lang="tr-TR" sz="1400" i="1" dirty="0">
                <a:solidFill>
                  <a:prstClr val="black"/>
                </a:solidFill>
              </a:rPr>
              <a:t>markalarının/ürünlerinin yabancılar nezdinde algısını düşünerek bu ölçek üzerinde sizce nerede durduğunu 5 ile 1 arasında puan vererek belirtir misiniz?</a:t>
            </a:r>
            <a:endParaRPr lang="tr-TR" sz="1200" i="1" dirty="0">
              <a:solidFill>
                <a:prstClr val="black"/>
              </a:solidFill>
            </a:endParaRPr>
          </a:p>
        </p:txBody>
      </p:sp>
      <p:graphicFrame>
        <p:nvGraphicFramePr>
          <p:cNvPr id="5" name="Nesne 4"/>
          <p:cNvGraphicFramePr>
            <a:graphicFrameLocks noChangeAspect="1"/>
          </p:cNvGraphicFramePr>
          <p:nvPr>
            <p:extLst>
              <p:ext uri="{D42A27DB-BD31-4B8C-83A1-F6EECF244321}">
                <p14:modId xmlns:p14="http://schemas.microsoft.com/office/powerpoint/2010/main" val="753299902"/>
              </p:ext>
            </p:extLst>
          </p:nvPr>
        </p:nvGraphicFramePr>
        <p:xfrm>
          <a:off x="-56762" y="1844675"/>
          <a:ext cx="9182100" cy="4572000"/>
        </p:xfrm>
        <a:graphic>
          <a:graphicData uri="http://schemas.openxmlformats.org/presentationml/2006/ole">
            <mc:AlternateContent xmlns:mc="http://schemas.openxmlformats.org/markup-compatibility/2006">
              <mc:Choice xmlns:v="urn:schemas-microsoft-com:vml" Requires="v">
                <p:oleObj spid="_x0000_s94239" name="Çizelge" r:id="rId3" imgW="9182039" imgH="4572135" progId="MSGraph.Chart.8">
                  <p:embed followColorScheme="full"/>
                </p:oleObj>
              </mc:Choice>
              <mc:Fallback>
                <p:oleObj name="Çizelge" r:id="rId3" imgW="9182039" imgH="4572135" progId="MSGraph.Chart.8">
                  <p:embed followColorScheme="full"/>
                  <p:pic>
                    <p:nvPicPr>
                      <p:cNvPr id="0" name="Nesne 1"/>
                      <p:cNvPicPr>
                        <a:picLocks noChangeAspect="1" noChangeArrowheads="1"/>
                      </p:cNvPicPr>
                      <p:nvPr/>
                    </p:nvPicPr>
                    <p:blipFill>
                      <a:blip r:embed="rId4"/>
                      <a:srcRect/>
                      <a:stretch>
                        <a:fillRect/>
                      </a:stretch>
                    </p:blipFill>
                    <p:spPr bwMode="auto">
                      <a:xfrm>
                        <a:off x="-56762" y="1844675"/>
                        <a:ext cx="9182100" cy="457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6" name="Düz Bağlayıcı 5"/>
          <p:cNvCxnSpPr/>
          <p:nvPr/>
        </p:nvCxnSpPr>
        <p:spPr>
          <a:xfrm>
            <a:off x="6948264" y="2300367"/>
            <a:ext cx="0" cy="3432889"/>
          </a:xfrm>
          <a:prstGeom prst="line">
            <a:avLst/>
          </a:prstGeom>
          <a:ln w="19050">
            <a:solidFill>
              <a:srgbClr val="FF0000"/>
            </a:solidFill>
            <a:prstDash val="sysDash"/>
          </a:ln>
        </p:spPr>
        <p:style>
          <a:lnRef idx="1">
            <a:schemeClr val="accent1"/>
          </a:lnRef>
          <a:fillRef idx="0">
            <a:schemeClr val="accent1"/>
          </a:fillRef>
          <a:effectRef idx="0">
            <a:schemeClr val="accent1"/>
          </a:effectRef>
          <a:fontRef idx="minor">
            <a:schemeClr val="tx1"/>
          </a:fontRef>
        </p:style>
      </p:cxnSp>
      <p:sp>
        <p:nvSpPr>
          <p:cNvPr id="7" name="Text Box 29"/>
          <p:cNvSpPr txBox="1">
            <a:spLocks noChangeArrowheads="1"/>
          </p:cNvSpPr>
          <p:nvPr/>
        </p:nvSpPr>
        <p:spPr bwMode="auto">
          <a:xfrm>
            <a:off x="916471" y="6159243"/>
            <a:ext cx="698182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000" dirty="0"/>
              <a:t>Yukarıdaki </a:t>
            </a:r>
            <a:r>
              <a:rPr lang="tr-TR" sz="1000" dirty="0" smtClean="0"/>
              <a:t>grafikte; her bir ifadeye algıya uygunluk açısından «5» veya «4» puan verenlerin oranı yer almaktadır. </a:t>
            </a:r>
            <a:endParaRPr lang="tr-TR" sz="1000" dirty="0"/>
          </a:p>
        </p:txBody>
      </p:sp>
    </p:spTree>
    <p:extLst>
      <p:ext uri="{BB962C8B-B14F-4D97-AF65-F5344CB8AC3E}">
        <p14:creationId xmlns:p14="http://schemas.microsoft.com/office/powerpoint/2010/main" val="311134398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5"/>
          <p:cNvSpPr txBox="1">
            <a:spLocks noChangeArrowheads="1"/>
          </p:cNvSpPr>
          <p:nvPr/>
        </p:nvSpPr>
        <p:spPr bwMode="auto">
          <a:xfrm>
            <a:off x="869362" y="868363"/>
            <a:ext cx="6118758" cy="400110"/>
          </a:xfrm>
          <a:prstGeom prst="rect">
            <a:avLst/>
          </a:prstGeom>
          <a:noFill/>
          <a:ln>
            <a:noFill/>
          </a:ln>
          <a:effectLst/>
          <a:extLst/>
        </p:spPr>
        <p:txBody>
          <a:bodyPr>
            <a:spAutoFit/>
          </a:bodyPr>
          <a:lstStyle/>
          <a:p>
            <a:pPr lvl="0">
              <a:defRPr/>
            </a:pPr>
            <a:r>
              <a:rPr lang="tr-TR" sz="2000" b="1" dirty="0">
                <a:solidFill>
                  <a:srgbClr val="000000"/>
                </a:solidFill>
                <a:effectLst>
                  <a:outerShdw blurRad="38100" dist="38100" dir="2700000" algn="tl">
                    <a:srgbClr val="C0C0C0"/>
                  </a:outerShdw>
                </a:effectLst>
              </a:rPr>
              <a:t>Firmalardan Durum </a:t>
            </a:r>
            <a:r>
              <a:rPr lang="tr-TR" sz="2000" b="1" dirty="0" smtClean="0">
                <a:solidFill>
                  <a:srgbClr val="000000"/>
                </a:solidFill>
                <a:effectLst>
                  <a:outerShdw blurRad="38100" dist="38100" dir="2700000" algn="tl">
                    <a:srgbClr val="C0C0C0"/>
                  </a:outerShdw>
                </a:effectLst>
              </a:rPr>
              <a:t>Değerlendirmesi</a:t>
            </a:r>
            <a:endParaRPr lang="tr-TR" sz="2000" b="1" dirty="0">
              <a:solidFill>
                <a:srgbClr val="000000"/>
              </a:solidFill>
              <a:effectLst>
                <a:outerShdw blurRad="38100" dist="38100" dir="2700000" algn="tl">
                  <a:srgbClr val="C0C0C0"/>
                </a:outerShdw>
              </a:effectLst>
            </a:endParaRPr>
          </a:p>
        </p:txBody>
      </p:sp>
      <p:sp>
        <p:nvSpPr>
          <p:cNvPr id="9" name="Rectangle 7"/>
          <p:cNvSpPr>
            <a:spLocks noChangeArrowheads="1"/>
          </p:cNvSpPr>
          <p:nvPr/>
        </p:nvSpPr>
        <p:spPr bwMode="auto">
          <a:xfrm>
            <a:off x="962348" y="1374775"/>
            <a:ext cx="487680" cy="469900"/>
          </a:xfrm>
          <a:prstGeom prst="rect">
            <a:avLst/>
          </a:prstGeom>
          <a:solidFill>
            <a:srgbClr val="FFFFFF"/>
          </a:solidFill>
          <a:ln w="9525">
            <a:solidFill>
              <a:srgbClr val="000000"/>
            </a:solidFill>
            <a:miter lim="800000"/>
            <a:headEnd/>
            <a:tailEnd/>
          </a:ln>
          <a:effectLst>
            <a:outerShdw dist="107763" dir="2700000" algn="ctr" rotWithShape="0">
              <a:srgbClr val="808080"/>
            </a:outerShdw>
          </a:effectLst>
        </p:spPr>
        <p:txBody>
          <a:bodyPr wrap="none" anchor="ctr"/>
          <a:lstStyle/>
          <a:p>
            <a:pPr algn="ctr">
              <a:defRPr/>
            </a:pPr>
            <a:r>
              <a:rPr lang="tr-TR" sz="2000" b="1" kern="0" dirty="0">
                <a:solidFill>
                  <a:srgbClr val="000000"/>
                </a:solidFill>
                <a:latin typeface="Monotype Corsiva" pitchFamily="66" charset="0"/>
                <a:cs typeface="+mn-cs"/>
              </a:rPr>
              <a:t>S</a:t>
            </a:r>
            <a:endParaRPr lang="en-US" sz="2000" b="1" kern="0" dirty="0">
              <a:solidFill>
                <a:srgbClr val="000000"/>
              </a:solidFill>
              <a:latin typeface="Monotype Corsiva" pitchFamily="66" charset="0"/>
              <a:cs typeface="+mn-cs"/>
            </a:endParaRPr>
          </a:p>
        </p:txBody>
      </p:sp>
      <p:sp>
        <p:nvSpPr>
          <p:cNvPr id="10" name="Text Box 8"/>
          <p:cNvSpPr txBox="1">
            <a:spLocks noChangeArrowheads="1"/>
          </p:cNvSpPr>
          <p:nvPr/>
        </p:nvSpPr>
        <p:spPr bwMode="auto">
          <a:xfrm>
            <a:off x="1523184" y="1340768"/>
            <a:ext cx="735909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defRPr>
            </a:lvl1pPr>
            <a:lvl2pPr marL="742950" indent="-285750" eaLnBrk="0" hangingPunct="0">
              <a:defRPr>
                <a:solidFill>
                  <a:schemeClr val="tx1"/>
                </a:solidFill>
                <a:latin typeface="Palatino Linotype" pitchFamily="18" charset="0"/>
              </a:defRPr>
            </a:lvl2pPr>
            <a:lvl3pPr marL="1143000" indent="-228600" eaLnBrk="0" hangingPunct="0">
              <a:defRPr>
                <a:solidFill>
                  <a:schemeClr val="tx1"/>
                </a:solidFill>
                <a:latin typeface="Palatino Linotype" pitchFamily="18" charset="0"/>
              </a:defRPr>
            </a:lvl3pPr>
            <a:lvl4pPr marL="1600200" indent="-228600" eaLnBrk="0" hangingPunct="0">
              <a:defRPr>
                <a:solidFill>
                  <a:schemeClr val="tx1"/>
                </a:solidFill>
                <a:latin typeface="Palatino Linotype" pitchFamily="18" charset="0"/>
              </a:defRPr>
            </a:lvl4pPr>
            <a:lvl5pPr marL="2057400" indent="-228600" eaLnBrk="0" hangingPunct="0">
              <a:defRPr>
                <a:solidFill>
                  <a:schemeClr val="tx1"/>
                </a:solidFill>
                <a:latin typeface="Palatino Linotype" pitchFamily="18" charset="0"/>
              </a:defRPr>
            </a:lvl5pPr>
            <a:lvl6pPr marL="2514600" indent="-228600" eaLnBrk="0" fontAlgn="base" hangingPunct="0">
              <a:spcBef>
                <a:spcPct val="0"/>
              </a:spcBef>
              <a:spcAft>
                <a:spcPct val="0"/>
              </a:spcAft>
              <a:defRPr>
                <a:solidFill>
                  <a:schemeClr val="tx1"/>
                </a:solidFill>
                <a:latin typeface="Palatino Linotype" pitchFamily="18" charset="0"/>
              </a:defRPr>
            </a:lvl6pPr>
            <a:lvl7pPr marL="2971800" indent="-228600" eaLnBrk="0" fontAlgn="base" hangingPunct="0">
              <a:spcBef>
                <a:spcPct val="0"/>
              </a:spcBef>
              <a:spcAft>
                <a:spcPct val="0"/>
              </a:spcAft>
              <a:defRPr>
                <a:solidFill>
                  <a:schemeClr val="tx1"/>
                </a:solidFill>
                <a:latin typeface="Palatino Linotype" pitchFamily="18" charset="0"/>
              </a:defRPr>
            </a:lvl7pPr>
            <a:lvl8pPr marL="3429000" indent="-228600" eaLnBrk="0" fontAlgn="base" hangingPunct="0">
              <a:spcBef>
                <a:spcPct val="0"/>
              </a:spcBef>
              <a:spcAft>
                <a:spcPct val="0"/>
              </a:spcAft>
              <a:defRPr>
                <a:solidFill>
                  <a:schemeClr val="tx1"/>
                </a:solidFill>
                <a:latin typeface="Palatino Linotype" pitchFamily="18" charset="0"/>
              </a:defRPr>
            </a:lvl8pPr>
            <a:lvl9pPr marL="3886200" indent="-228600" eaLnBrk="0" fontAlgn="base" hangingPunct="0">
              <a:spcBef>
                <a:spcPct val="0"/>
              </a:spcBef>
              <a:spcAft>
                <a:spcPct val="0"/>
              </a:spcAft>
              <a:defRPr>
                <a:solidFill>
                  <a:schemeClr val="tx1"/>
                </a:solidFill>
                <a:latin typeface="Palatino Linotype" pitchFamily="18" charset="0"/>
              </a:defRPr>
            </a:lvl9pPr>
          </a:lstStyle>
          <a:p>
            <a:pPr algn="just" eaLnBrk="1" fontAlgn="auto" hangingPunct="1">
              <a:spcBef>
                <a:spcPts val="0"/>
              </a:spcBef>
              <a:spcAft>
                <a:spcPts val="0"/>
              </a:spcAft>
            </a:pPr>
            <a:r>
              <a:rPr lang="tr-TR" sz="1400" i="1" dirty="0">
                <a:solidFill>
                  <a:prstClr val="black"/>
                </a:solidFill>
              </a:rPr>
              <a:t>Son olarak üretim sürecindeki tedarikçiler ve uluslararası alıcıları karşılaştırdığınızda firmanız bu sürecin daha çok hangi aşamasında faaliyet göstermektedir? </a:t>
            </a:r>
            <a:endParaRPr lang="tr-TR" sz="1200" i="1" dirty="0">
              <a:solidFill>
                <a:prstClr val="black"/>
              </a:solidFill>
            </a:endParaRPr>
          </a:p>
        </p:txBody>
      </p:sp>
      <p:sp>
        <p:nvSpPr>
          <p:cNvPr id="8" name="TextBox 5"/>
          <p:cNvSpPr txBox="1"/>
          <p:nvPr/>
        </p:nvSpPr>
        <p:spPr>
          <a:xfrm>
            <a:off x="7641164" y="6156423"/>
            <a:ext cx="811174" cy="274638"/>
          </a:xfrm>
          <a:prstGeom prst="rect">
            <a:avLst/>
          </a:prstGeom>
          <a:gradFill flip="none" rotWithShape="1">
            <a:gsLst>
              <a:gs pos="0">
                <a:srgbClr val="BBE0E3">
                  <a:tint val="66000"/>
                  <a:satMod val="160000"/>
                </a:srgbClr>
              </a:gs>
              <a:gs pos="50000">
                <a:srgbClr val="BBE0E3">
                  <a:tint val="44500"/>
                  <a:satMod val="160000"/>
                </a:srgbClr>
              </a:gs>
              <a:gs pos="100000">
                <a:srgbClr val="BBE0E3">
                  <a:tint val="23500"/>
                  <a:satMod val="160000"/>
                </a:srgbClr>
              </a:gs>
            </a:gsLst>
            <a:lin ang="18900000" scaled="1"/>
            <a:tileRect/>
          </a:gradFill>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defRPr/>
            </a:pPr>
            <a:r>
              <a:rPr lang="tr-TR" sz="1200" b="1" kern="0" dirty="0" smtClean="0">
                <a:solidFill>
                  <a:srgbClr val="000000"/>
                </a:solidFill>
                <a:latin typeface="Palatino Linotype" pitchFamily="18" charset="0"/>
              </a:rPr>
              <a:t>Baz: </a:t>
            </a:r>
            <a:r>
              <a:rPr lang="tr-TR" sz="1200" b="1" kern="0" dirty="0" smtClean="0">
                <a:solidFill>
                  <a:srgbClr val="000000"/>
                </a:solidFill>
                <a:latin typeface="Palatino Linotype" pitchFamily="18" charset="0"/>
                <a:cs typeface="+mn-cs"/>
              </a:rPr>
              <a:t>507</a:t>
            </a:r>
          </a:p>
        </p:txBody>
      </p:sp>
      <p:graphicFrame>
        <p:nvGraphicFramePr>
          <p:cNvPr id="2" name="Nesne 1"/>
          <p:cNvGraphicFramePr>
            <a:graphicFrameLocks noChangeAspect="1"/>
          </p:cNvGraphicFramePr>
          <p:nvPr>
            <p:extLst>
              <p:ext uri="{D42A27DB-BD31-4B8C-83A1-F6EECF244321}">
                <p14:modId xmlns:p14="http://schemas.microsoft.com/office/powerpoint/2010/main" val="2128420618"/>
              </p:ext>
            </p:extLst>
          </p:nvPr>
        </p:nvGraphicFramePr>
        <p:xfrm>
          <a:off x="-116674" y="2111805"/>
          <a:ext cx="8699500" cy="4038600"/>
        </p:xfrm>
        <a:graphic>
          <a:graphicData uri="http://schemas.openxmlformats.org/presentationml/2006/ole">
            <mc:AlternateContent xmlns:mc="http://schemas.openxmlformats.org/markup-compatibility/2006">
              <mc:Choice xmlns:v="urn:schemas-microsoft-com:vml" Requires="v">
                <p:oleObj spid="_x0000_s90287" name="Çizelge" r:id="rId3" imgW="8763091" imgH="4057642" progId="MSGraph.Chart.8">
                  <p:embed followColorScheme="full"/>
                </p:oleObj>
              </mc:Choice>
              <mc:Fallback>
                <p:oleObj name="Çizelge" r:id="rId3" imgW="8763091" imgH="4057642" progId="MSGraph.Chart.8">
                  <p:embed followColorScheme="full"/>
                  <p:pic>
                    <p:nvPicPr>
                      <p:cNvPr id="0" name="Object 8"/>
                      <p:cNvPicPr>
                        <a:picLocks noChangeAspect="1" noChangeArrowheads="1"/>
                      </p:cNvPicPr>
                      <p:nvPr/>
                    </p:nvPicPr>
                    <p:blipFill>
                      <a:blip r:embed="rId4"/>
                      <a:srcRect/>
                      <a:stretch>
                        <a:fillRect/>
                      </a:stretch>
                    </p:blipFill>
                    <p:spPr bwMode="auto">
                      <a:xfrm>
                        <a:off x="-116674" y="2111805"/>
                        <a:ext cx="8699500" cy="403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178918879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2516" name="Text Box 4"/>
          <p:cNvSpPr txBox="1">
            <a:spLocks noChangeArrowheads="1"/>
          </p:cNvSpPr>
          <p:nvPr/>
        </p:nvSpPr>
        <p:spPr bwMode="auto">
          <a:xfrm>
            <a:off x="838200" y="1049338"/>
            <a:ext cx="4092575" cy="457200"/>
          </a:xfrm>
          <a:prstGeom prst="rect">
            <a:avLst/>
          </a:prstGeom>
          <a:noFill/>
          <a:ln>
            <a:noFill/>
          </a:ln>
          <a:effectLst/>
          <a:extLst/>
        </p:spPr>
        <p:txBody>
          <a:bodyPr wrap="none">
            <a:spAutoFit/>
          </a:bodyPr>
          <a:lstStyle/>
          <a:p>
            <a:pPr>
              <a:defRPr/>
            </a:pPr>
            <a:r>
              <a:rPr lang="tr-TR" sz="2400" b="1">
                <a:effectLst>
                  <a:outerShdw blurRad="38100" dist="38100" dir="2700000" algn="tl">
                    <a:srgbClr val="C0C0C0"/>
                  </a:outerShdw>
                </a:effectLst>
                <a:cs typeface="+mn-cs"/>
              </a:rPr>
              <a:t>Araştırmanın Kapsamı </a:t>
            </a:r>
            <a:r>
              <a:rPr lang="tr-TR" sz="1400" b="1">
                <a:effectLst>
                  <a:outerShdw blurRad="38100" dist="38100" dir="2700000" algn="tl">
                    <a:srgbClr val="C0C0C0"/>
                  </a:outerShdw>
                </a:effectLst>
                <a:cs typeface="+mn-cs"/>
              </a:rPr>
              <a:t>(devam)</a:t>
            </a:r>
            <a:endParaRPr lang="en-US" sz="1400" b="1">
              <a:effectLst>
                <a:outerShdw blurRad="38100" dist="38100" dir="2700000" algn="tl">
                  <a:srgbClr val="C0C0C0"/>
                </a:outerShdw>
              </a:effectLst>
              <a:cs typeface="+mn-cs"/>
            </a:endParaRPr>
          </a:p>
        </p:txBody>
      </p:sp>
      <p:sp>
        <p:nvSpPr>
          <p:cNvPr id="9219" name="Text Box 5"/>
          <p:cNvSpPr txBox="1">
            <a:spLocks noChangeArrowheads="1"/>
          </p:cNvSpPr>
          <p:nvPr/>
        </p:nvSpPr>
        <p:spPr bwMode="auto">
          <a:xfrm>
            <a:off x="724512" y="1772816"/>
            <a:ext cx="7686675" cy="39703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72000" rIns="72000">
            <a:spAutoFit/>
          </a:bodyPr>
          <a:lstStyle>
            <a:lvl1pPr eaLnBrk="0" hangingPunct="0">
              <a:tabLst>
                <a:tab pos="266700" algn="l"/>
              </a:tabLst>
              <a:defRPr>
                <a:solidFill>
                  <a:schemeClr val="tx1"/>
                </a:solidFill>
                <a:latin typeface="Palatino Linotype" pitchFamily="18" charset="0"/>
                <a:cs typeface="Arial" charset="0"/>
              </a:defRPr>
            </a:lvl1pPr>
            <a:lvl2pPr marL="742950" indent="-285750" eaLnBrk="0" hangingPunct="0">
              <a:tabLst>
                <a:tab pos="266700" algn="l"/>
              </a:tabLst>
              <a:defRPr>
                <a:solidFill>
                  <a:schemeClr val="tx1"/>
                </a:solidFill>
                <a:latin typeface="Palatino Linotype" pitchFamily="18" charset="0"/>
                <a:cs typeface="Arial" charset="0"/>
              </a:defRPr>
            </a:lvl2pPr>
            <a:lvl3pPr marL="1143000" indent="-228600" eaLnBrk="0" hangingPunct="0">
              <a:tabLst>
                <a:tab pos="266700" algn="l"/>
              </a:tabLst>
              <a:defRPr>
                <a:solidFill>
                  <a:schemeClr val="tx1"/>
                </a:solidFill>
                <a:latin typeface="Palatino Linotype" pitchFamily="18" charset="0"/>
                <a:cs typeface="Arial" charset="0"/>
              </a:defRPr>
            </a:lvl3pPr>
            <a:lvl4pPr marL="1600200" indent="-228600" eaLnBrk="0" hangingPunct="0">
              <a:tabLst>
                <a:tab pos="266700" algn="l"/>
              </a:tabLst>
              <a:defRPr>
                <a:solidFill>
                  <a:schemeClr val="tx1"/>
                </a:solidFill>
                <a:latin typeface="Palatino Linotype" pitchFamily="18" charset="0"/>
                <a:cs typeface="Arial" charset="0"/>
              </a:defRPr>
            </a:lvl4pPr>
            <a:lvl5pPr marL="2057400" indent="-228600" eaLnBrk="0" hangingPunct="0">
              <a:tabLst>
                <a:tab pos="266700" algn="l"/>
              </a:tabLst>
              <a:defRPr>
                <a:solidFill>
                  <a:schemeClr val="tx1"/>
                </a:solidFill>
                <a:latin typeface="Palatino Linotype" pitchFamily="18" charset="0"/>
                <a:cs typeface="Arial" charset="0"/>
              </a:defRPr>
            </a:lvl5pPr>
            <a:lvl6pPr marL="25146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6pPr>
            <a:lvl7pPr marL="29718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7pPr>
            <a:lvl8pPr marL="34290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8pPr>
            <a:lvl9pPr marL="3886200" indent="-228600" eaLnBrk="0" fontAlgn="base" hangingPunct="0">
              <a:spcBef>
                <a:spcPct val="0"/>
              </a:spcBef>
              <a:spcAft>
                <a:spcPct val="0"/>
              </a:spcAft>
              <a:tabLst>
                <a:tab pos="266700" algn="l"/>
              </a:tabLst>
              <a:defRPr>
                <a:solidFill>
                  <a:schemeClr val="tx1"/>
                </a:solidFill>
                <a:latin typeface="Palatino Linotype" pitchFamily="18" charset="0"/>
                <a:cs typeface="Arial" charset="0"/>
              </a:defRPr>
            </a:lvl9pPr>
          </a:lstStyle>
          <a:p>
            <a:pPr marL="171450" indent="-171450" algn="just" eaLnBrk="1" hangingPunct="1">
              <a:buClr>
                <a:srgbClr val="000099"/>
              </a:buClr>
              <a:buSzPct val="120000"/>
              <a:buFont typeface="Palatino Linotype" pitchFamily="18" charset="0"/>
              <a:buChar char="•"/>
            </a:pPr>
            <a:endParaRPr lang="tr-TR" sz="1200" b="1" dirty="0"/>
          </a:p>
          <a:p>
            <a:pPr marL="171450" indent="-171450" algn="just" eaLnBrk="1" hangingPunct="1">
              <a:buClr>
                <a:srgbClr val="000099"/>
              </a:buClr>
              <a:buSzPct val="120000"/>
              <a:buFont typeface="Palatino Linotype" pitchFamily="18" charset="0"/>
              <a:buChar char="•"/>
            </a:pPr>
            <a:r>
              <a:rPr lang="tr-TR" sz="1200" b="1" dirty="0"/>
              <a:t>Nisan - Haziran </a:t>
            </a:r>
            <a:r>
              <a:rPr lang="tr-TR" sz="1200" dirty="0"/>
              <a:t>dönemi ve </a:t>
            </a:r>
            <a:r>
              <a:rPr lang="tr-TR" sz="1200" b="1" dirty="0"/>
              <a:t>2012 yıl sonu</a:t>
            </a:r>
            <a:r>
              <a:rPr lang="tr-TR" sz="1200" dirty="0"/>
              <a:t>na</a:t>
            </a:r>
            <a:r>
              <a:rPr lang="tr-TR" sz="1200" b="1" dirty="0"/>
              <a:t> </a:t>
            </a:r>
            <a:r>
              <a:rPr lang="tr-TR" sz="1200" dirty="0"/>
              <a:t>ilişkin piyasa tahminleri,</a:t>
            </a:r>
          </a:p>
          <a:p>
            <a:pPr marL="171450" indent="-171450" algn="just" eaLnBrk="1" hangingPunct="1">
              <a:buClr>
                <a:srgbClr val="000099"/>
              </a:buClr>
              <a:buSzPct val="120000"/>
              <a:buFont typeface="Palatino Linotype" pitchFamily="18" charset="0"/>
              <a:buChar char="•"/>
            </a:pPr>
            <a:endParaRPr lang="tr-TR" sz="1200" dirty="0"/>
          </a:p>
          <a:p>
            <a:pPr marL="171450" indent="-171450" algn="just" eaLnBrk="1" hangingPunct="1">
              <a:buClr>
                <a:srgbClr val="000099"/>
              </a:buClr>
              <a:buSzPct val="120000"/>
              <a:buFont typeface="Palatino Linotype" pitchFamily="18" charset="0"/>
              <a:buChar char="•"/>
            </a:pPr>
            <a:r>
              <a:rPr lang="tr-TR" sz="1200" b="1" dirty="0" smtClean="0"/>
              <a:t>2012 </a:t>
            </a:r>
            <a:r>
              <a:rPr lang="tr-TR" sz="1200" b="1" dirty="0"/>
              <a:t>yılı sonu </a:t>
            </a:r>
            <a:r>
              <a:rPr lang="tr-TR" sz="1200" dirty="0"/>
              <a:t>itibarıyla Sektör - Türkiye - Avrupa - Dünya ekonomisinin genel durumuna </a:t>
            </a:r>
            <a:r>
              <a:rPr lang="tr-TR" sz="1200" dirty="0" smtClean="0"/>
              <a:t>ilişkin tahminler</a:t>
            </a:r>
            <a:r>
              <a:rPr lang="tr-TR" sz="1200" dirty="0"/>
              <a:t>,</a:t>
            </a:r>
          </a:p>
          <a:p>
            <a:pPr marL="171450" indent="-171450" algn="just" eaLnBrk="1" hangingPunct="1">
              <a:buClr>
                <a:srgbClr val="000099"/>
              </a:buClr>
              <a:buSzPct val="120000"/>
              <a:buFont typeface="Palatino Linotype" pitchFamily="18" charset="0"/>
              <a:buChar char="•"/>
            </a:pPr>
            <a:endParaRPr lang="tr-TR" sz="1200" dirty="0"/>
          </a:p>
          <a:p>
            <a:pPr marL="171450" indent="-171450" algn="just" eaLnBrk="1" hangingPunct="1">
              <a:buClr>
                <a:srgbClr val="000099"/>
              </a:buClr>
              <a:buSzPct val="120000"/>
              <a:buFont typeface="Palatino Linotype" pitchFamily="18" charset="0"/>
              <a:buChar char="•"/>
            </a:pPr>
            <a:r>
              <a:rPr lang="tr-TR" sz="1200" dirty="0" smtClean="0"/>
              <a:t>Dünya </a:t>
            </a:r>
            <a:r>
              <a:rPr lang="tr-TR" sz="1200" dirty="0"/>
              <a:t>geneli emtia fiyatlarının  sanayi ve tarımda </a:t>
            </a:r>
            <a:r>
              <a:rPr lang="tr-TR" sz="1200" dirty="0" smtClean="0"/>
              <a:t>Mart’a göre</a:t>
            </a:r>
            <a:r>
              <a:rPr lang="tr-TR" sz="1200" dirty="0"/>
              <a:t>, </a:t>
            </a:r>
            <a:r>
              <a:rPr lang="tr-TR" sz="1200" dirty="0" smtClean="0"/>
              <a:t>Mayıs ve 2012 </a:t>
            </a:r>
            <a:r>
              <a:rPr lang="tr-TR" sz="1200" dirty="0"/>
              <a:t>sonu itibarıyla nasıl bir </a:t>
            </a:r>
            <a:r>
              <a:rPr lang="tr-TR" sz="1200" dirty="0" smtClean="0"/>
              <a:t>seyir  </a:t>
            </a:r>
            <a:r>
              <a:rPr lang="tr-TR" sz="1200" dirty="0"/>
              <a:t>izleyeceği</a:t>
            </a:r>
            <a:r>
              <a:rPr lang="tr-TR" sz="1200" dirty="0" smtClean="0"/>
              <a:t>,</a:t>
            </a:r>
          </a:p>
          <a:p>
            <a:pPr marL="171450" indent="-171450" algn="just" eaLnBrk="1" hangingPunct="1">
              <a:buClr>
                <a:srgbClr val="000099"/>
              </a:buClr>
              <a:buSzPct val="120000"/>
              <a:buFont typeface="Palatino Linotype" pitchFamily="18" charset="0"/>
              <a:buChar char="•"/>
            </a:pPr>
            <a:endParaRPr lang="tr-TR" sz="1200" dirty="0"/>
          </a:p>
          <a:p>
            <a:pPr marL="171450" indent="-171450" algn="just" eaLnBrk="1" hangingPunct="1">
              <a:buClr>
                <a:srgbClr val="000099"/>
              </a:buClr>
              <a:buSzPct val="120000"/>
              <a:buFont typeface="Palatino Linotype" pitchFamily="18" charset="0"/>
              <a:buChar char="•"/>
            </a:pPr>
            <a:r>
              <a:rPr lang="tr-TR" sz="1200" dirty="0" smtClean="0"/>
              <a:t> Sektörlerin ihracatta karşılaştıkları öncelikli sorunların tespiti,</a:t>
            </a:r>
          </a:p>
          <a:p>
            <a:pPr marL="171450" indent="-171450" algn="just" eaLnBrk="1" hangingPunct="1">
              <a:buClr>
                <a:srgbClr val="000099"/>
              </a:buClr>
              <a:buSzPct val="120000"/>
              <a:buFont typeface="Palatino Linotype" pitchFamily="18" charset="0"/>
              <a:buChar char="•"/>
            </a:pPr>
            <a:endParaRPr lang="tr-TR" sz="1200" dirty="0"/>
          </a:p>
          <a:p>
            <a:pPr marL="171450" indent="-171450" algn="just" eaLnBrk="1" hangingPunct="1">
              <a:buClr>
                <a:srgbClr val="000099"/>
              </a:buClr>
              <a:buSzPct val="120000"/>
              <a:buFont typeface="Palatino Linotype" pitchFamily="18" charset="0"/>
              <a:buChar char="•"/>
              <a:tabLst/>
            </a:pPr>
            <a:r>
              <a:rPr lang="tr-TR" sz="1200" b="1" dirty="0" smtClean="0"/>
              <a:t>Ocak - Mart </a:t>
            </a:r>
            <a:r>
              <a:rPr lang="tr-TR" sz="1200" dirty="0" smtClean="0"/>
              <a:t>döneminde </a:t>
            </a:r>
            <a:r>
              <a:rPr lang="tr-TR" sz="1200" dirty="0"/>
              <a:t>ihracat prosedürlerinde hizmet alınan kurumlardan duyulan </a:t>
            </a:r>
            <a:r>
              <a:rPr lang="tr-TR" sz="1200" dirty="0" smtClean="0"/>
              <a:t>memnuniyet,</a:t>
            </a:r>
          </a:p>
          <a:p>
            <a:pPr marL="171450" indent="-171450" algn="just" eaLnBrk="1" hangingPunct="1">
              <a:buClr>
                <a:srgbClr val="000099"/>
              </a:buClr>
              <a:buSzPct val="120000"/>
              <a:buFont typeface="Palatino Linotype" pitchFamily="18" charset="0"/>
              <a:buChar char="•"/>
              <a:tabLst/>
            </a:pPr>
            <a:endParaRPr lang="tr-TR" sz="1200" dirty="0" smtClean="0"/>
          </a:p>
          <a:p>
            <a:pPr marL="171450" indent="-171450" algn="just" eaLnBrk="1" hangingPunct="1">
              <a:buClr>
                <a:srgbClr val="000099"/>
              </a:buClr>
              <a:buSzPct val="120000"/>
              <a:buFont typeface="Palatino Linotype" pitchFamily="18" charset="0"/>
              <a:buChar char="•"/>
              <a:tabLst/>
            </a:pPr>
            <a:r>
              <a:rPr lang="tr-TR" sz="1200" dirty="0"/>
              <a:t> </a:t>
            </a:r>
            <a:r>
              <a:rPr lang="tr-TR" sz="1200" dirty="0" smtClean="0"/>
              <a:t>Yeni Türk Ticaret Kanunu hakkında bilgi düzeyi,</a:t>
            </a:r>
          </a:p>
          <a:p>
            <a:pPr marL="171450" indent="-171450" algn="just" eaLnBrk="1" hangingPunct="1">
              <a:buClr>
                <a:srgbClr val="000099"/>
              </a:buClr>
              <a:buSzPct val="120000"/>
              <a:buFont typeface="Palatino Linotype" pitchFamily="18" charset="0"/>
              <a:buChar char="•"/>
              <a:tabLst/>
            </a:pPr>
            <a:endParaRPr lang="tr-TR" sz="1200" dirty="0" smtClean="0"/>
          </a:p>
          <a:p>
            <a:pPr marL="171450" indent="-171450" algn="just" eaLnBrk="1" hangingPunct="1">
              <a:buClr>
                <a:srgbClr val="000099"/>
              </a:buClr>
              <a:buSzPct val="120000"/>
              <a:buFont typeface="Palatino Linotype" pitchFamily="18" charset="0"/>
              <a:buChar char="•"/>
              <a:tabLst/>
            </a:pPr>
            <a:r>
              <a:rPr lang="tr-TR" sz="1200" dirty="0"/>
              <a:t> </a:t>
            </a:r>
            <a:r>
              <a:rPr lang="tr-TR" sz="1200" dirty="0" smtClean="0"/>
              <a:t>Türk Ticaret Kanunu’na ilişkin görüşler: getirdiği avantajlar/ yetersiz görüldüğü alanlar</a:t>
            </a:r>
          </a:p>
          <a:p>
            <a:pPr marL="171450" indent="-171450" algn="just" eaLnBrk="1" hangingPunct="1">
              <a:buClr>
                <a:srgbClr val="000099"/>
              </a:buClr>
              <a:buSzPct val="120000"/>
              <a:buFont typeface="Palatino Linotype" pitchFamily="18" charset="0"/>
              <a:buChar char="•"/>
              <a:tabLst/>
            </a:pPr>
            <a:endParaRPr lang="tr-TR" sz="1200" dirty="0"/>
          </a:p>
          <a:p>
            <a:pPr marL="171450" indent="-171450" algn="just" eaLnBrk="1" hangingPunct="1">
              <a:buClr>
                <a:srgbClr val="000099"/>
              </a:buClr>
              <a:buSzPct val="120000"/>
              <a:buFont typeface="Palatino Linotype" pitchFamily="18" charset="0"/>
              <a:buChar char="•"/>
              <a:tabLst/>
            </a:pPr>
            <a:r>
              <a:rPr lang="tr-TR" sz="1200" dirty="0" smtClean="0"/>
              <a:t> Yabancı müşterilerin mal satın alma sürecinde tercihlerine etki eden unsurlar,</a:t>
            </a:r>
          </a:p>
          <a:p>
            <a:pPr marL="171450" indent="-171450" algn="just" eaLnBrk="1" hangingPunct="1">
              <a:buClr>
                <a:srgbClr val="000099"/>
              </a:buClr>
              <a:buSzPct val="120000"/>
              <a:buFont typeface="Palatino Linotype" pitchFamily="18" charset="0"/>
              <a:buChar char="•"/>
              <a:tabLst/>
            </a:pPr>
            <a:endParaRPr lang="tr-TR" sz="1200" dirty="0"/>
          </a:p>
          <a:p>
            <a:pPr marL="171450" indent="-171450" algn="just" eaLnBrk="1" hangingPunct="1">
              <a:buClr>
                <a:srgbClr val="000099"/>
              </a:buClr>
              <a:buSzPct val="120000"/>
              <a:buFont typeface="Palatino Linotype" pitchFamily="18" charset="0"/>
              <a:buChar char="•"/>
              <a:tabLst/>
            </a:pPr>
            <a:r>
              <a:rPr lang="tr-TR" sz="1200" dirty="0" smtClean="0"/>
              <a:t> Yabancılar nezdinde Türk markalarının/ürünlerinin algısı,</a:t>
            </a:r>
          </a:p>
          <a:p>
            <a:pPr marL="171450" indent="-171450" algn="just" eaLnBrk="1" hangingPunct="1">
              <a:buClr>
                <a:srgbClr val="000099"/>
              </a:buClr>
              <a:buSzPct val="120000"/>
              <a:buFont typeface="Palatino Linotype" pitchFamily="18" charset="0"/>
              <a:buChar char="•"/>
              <a:tabLst/>
            </a:pPr>
            <a:endParaRPr lang="tr-TR" sz="1200" dirty="0"/>
          </a:p>
          <a:p>
            <a:pPr marL="171450" indent="-171450" algn="just" eaLnBrk="1" hangingPunct="1">
              <a:buClr>
                <a:srgbClr val="000099"/>
              </a:buClr>
              <a:buSzPct val="120000"/>
              <a:buFont typeface="Palatino Linotype" pitchFamily="18" charset="0"/>
              <a:buChar char="•"/>
              <a:tabLst/>
            </a:pPr>
            <a:r>
              <a:rPr lang="tr-TR" sz="1200" dirty="0" smtClean="0"/>
              <a:t> Firmaların sektör genelinde karlılıklarına ilişkin durum değerlendirmesi</a:t>
            </a:r>
            <a:endParaRPr lang="tr-TR" sz="1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4564" name="Text Box 4"/>
          <p:cNvSpPr txBox="1">
            <a:spLocks noChangeArrowheads="1"/>
          </p:cNvSpPr>
          <p:nvPr/>
        </p:nvSpPr>
        <p:spPr bwMode="auto">
          <a:xfrm>
            <a:off x="838200" y="1049338"/>
            <a:ext cx="3054350" cy="457200"/>
          </a:xfrm>
          <a:prstGeom prst="rect">
            <a:avLst/>
          </a:prstGeom>
          <a:noFill/>
          <a:ln>
            <a:noFill/>
          </a:ln>
          <a:effectLst/>
          <a:extLst/>
        </p:spPr>
        <p:txBody>
          <a:bodyPr wrap="none">
            <a:spAutoFit/>
          </a:bodyPr>
          <a:lstStyle/>
          <a:p>
            <a:pPr>
              <a:defRPr/>
            </a:pPr>
            <a:r>
              <a:rPr lang="tr-TR" sz="2400" b="1">
                <a:effectLst>
                  <a:outerShdw blurRad="38100" dist="38100" dir="2700000" algn="tl">
                    <a:srgbClr val="C0C0C0"/>
                  </a:outerShdw>
                </a:effectLst>
                <a:cs typeface="+mn-cs"/>
              </a:rPr>
              <a:t>Metodolojik Bilgiler</a:t>
            </a:r>
            <a:endParaRPr lang="en-US" sz="2400" b="1">
              <a:effectLst>
                <a:outerShdw blurRad="38100" dist="38100" dir="2700000" algn="tl">
                  <a:srgbClr val="C0C0C0"/>
                </a:outerShdw>
              </a:effectLst>
              <a:cs typeface="+mn-cs"/>
            </a:endParaRPr>
          </a:p>
        </p:txBody>
      </p:sp>
      <p:sp>
        <p:nvSpPr>
          <p:cNvPr id="10243" name="Text Box 5"/>
          <p:cNvSpPr txBox="1">
            <a:spLocks noChangeArrowheads="1"/>
          </p:cNvSpPr>
          <p:nvPr/>
        </p:nvSpPr>
        <p:spPr bwMode="auto">
          <a:xfrm>
            <a:off x="658813" y="2008188"/>
            <a:ext cx="7797800" cy="3232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algn="just" eaLnBrk="1" hangingPunct="1"/>
            <a:r>
              <a:rPr lang="tr-TR" sz="1200" dirty="0"/>
              <a:t>Araştırma, CAWI (bilgisayar destekli internet görüşmesi) yöntemi ile gerçekleştirilmiştir. Bilgi toplama süreci öncesinde TİM yetkililerinden İhracatçı Birlikleri Yönetim Kurulu Üyesi ve sektörün lider firmalarından oluşan liste temin edilmiştir.</a:t>
            </a:r>
          </a:p>
          <a:p>
            <a:pPr algn="just" eaLnBrk="1" hangingPunct="1"/>
            <a:endParaRPr lang="tr-TR" sz="1200" dirty="0"/>
          </a:p>
          <a:p>
            <a:pPr algn="just" eaLnBrk="1" hangingPunct="1"/>
            <a:r>
              <a:rPr lang="tr-TR" sz="1200" dirty="0"/>
              <a:t>Araştırmanın </a:t>
            </a:r>
            <a:r>
              <a:rPr lang="tr-TR" sz="1200" dirty="0" err="1"/>
              <a:t>anakütlesini</a:t>
            </a:r>
            <a:r>
              <a:rPr lang="tr-TR" sz="1200" dirty="0"/>
              <a:t> </a:t>
            </a:r>
            <a:r>
              <a:rPr lang="tr-TR" sz="1200" dirty="0" smtClean="0"/>
              <a:t>2010 </a:t>
            </a:r>
            <a:r>
              <a:rPr lang="tr-TR" sz="1200" dirty="0"/>
              <a:t>ve </a:t>
            </a:r>
            <a:r>
              <a:rPr lang="tr-TR" sz="1200" dirty="0" smtClean="0"/>
              <a:t>2011’de </a:t>
            </a:r>
            <a:r>
              <a:rPr lang="tr-TR" sz="1200" dirty="0"/>
              <a:t>İhracatçı Birlikleri yönetimlerinde ve ihracatta ilk 1.000’de yer alan firmaların yöneticileri oluşturmaktadır. Çift (mükerrer) kayıtların sistemde giderilmesinden ardından </a:t>
            </a:r>
            <a:r>
              <a:rPr lang="tr-TR" sz="1200" b="1" dirty="0" smtClean="0"/>
              <a:t>2.000 </a:t>
            </a:r>
            <a:r>
              <a:rPr lang="tr-TR" sz="1200" b="1" dirty="0"/>
              <a:t>firma</a:t>
            </a:r>
            <a:r>
              <a:rPr lang="tr-TR" sz="1200" dirty="0"/>
              <a:t>nın kayıtlı olduğu bir veritabanı elde edilmiştir.  Analize temel oluşturmak üzere firmalar  </a:t>
            </a:r>
            <a:r>
              <a:rPr lang="tr-TR" sz="1200" dirty="0" smtClean="0"/>
              <a:t>2011 </a:t>
            </a:r>
            <a:r>
              <a:rPr lang="tr-TR" sz="1200" dirty="0"/>
              <a:t>yılı ihracat rakamlarına göre  ilk 500, ikinci 500 ve diğer olmak üzere tasnif edilmiştir.</a:t>
            </a:r>
          </a:p>
          <a:p>
            <a:pPr algn="just" eaLnBrk="1" hangingPunct="1"/>
            <a:endParaRPr lang="tr-TR" sz="1200" dirty="0"/>
          </a:p>
          <a:p>
            <a:pPr algn="just" eaLnBrk="1" hangingPunct="1"/>
            <a:r>
              <a:rPr lang="tr-TR" sz="1200" dirty="0"/>
              <a:t>Soru formu programlanarak 6</a:t>
            </a:r>
            <a:r>
              <a:rPr lang="tr-TR" sz="1200" dirty="0" smtClean="0"/>
              <a:t> Nisan tarihinde </a:t>
            </a:r>
            <a:r>
              <a:rPr lang="tr-TR" sz="1200" dirty="0"/>
              <a:t>çalışmanın bilgi toplama süreci başlatılmıştır. Çalışma kapsamında tüm firmalara davet gönderilmiş, </a:t>
            </a:r>
            <a:r>
              <a:rPr lang="tr-TR" sz="1200" b="1" dirty="0" smtClean="0"/>
              <a:t>507 </a:t>
            </a:r>
            <a:r>
              <a:rPr lang="tr-TR" sz="1200" b="1" dirty="0"/>
              <a:t>firma</a:t>
            </a:r>
            <a:r>
              <a:rPr lang="tr-TR" sz="1200" dirty="0"/>
              <a:t> daveti kabul ederek projeye katılmıştır.  Söz konusu </a:t>
            </a:r>
            <a:r>
              <a:rPr lang="tr-TR" sz="1200" dirty="0" smtClean="0"/>
              <a:t>507 </a:t>
            </a:r>
            <a:r>
              <a:rPr lang="tr-TR" sz="1200" dirty="0"/>
              <a:t>firmanın </a:t>
            </a:r>
            <a:r>
              <a:rPr lang="tr-TR" sz="1200" dirty="0" smtClean="0"/>
              <a:t>153’ü </a:t>
            </a:r>
            <a:r>
              <a:rPr lang="tr-TR" sz="1200" dirty="0"/>
              <a:t>ilk 500, </a:t>
            </a:r>
            <a:r>
              <a:rPr lang="tr-TR" sz="1200" dirty="0" smtClean="0"/>
              <a:t>119’u </a:t>
            </a:r>
            <a:r>
              <a:rPr lang="tr-TR" sz="1200" dirty="0"/>
              <a:t>ise ikinci 500’de yer almaktadır.</a:t>
            </a:r>
          </a:p>
          <a:p>
            <a:pPr algn="just" eaLnBrk="1" hangingPunct="1"/>
            <a:endParaRPr lang="tr-TR" sz="1200" dirty="0">
              <a:solidFill>
                <a:srgbClr val="FF0000"/>
              </a:solidFill>
            </a:endParaRPr>
          </a:p>
          <a:p>
            <a:pPr algn="just" eaLnBrk="1" hangingPunct="1"/>
            <a:r>
              <a:rPr lang="tr-TR" sz="1200" b="1" dirty="0"/>
              <a:t>Dolayısıyla %95 güven düzeyinde örnekleme hatası ± 0,036 olarak hesaplanmaktadır.</a:t>
            </a:r>
          </a:p>
          <a:p>
            <a:pPr algn="just" eaLnBrk="1" hangingPunct="1"/>
            <a:endParaRPr lang="tr-TR" sz="1200" dirty="0"/>
          </a:p>
          <a:p>
            <a:pPr algn="just" eaLnBrk="1" hangingPunct="1"/>
            <a:r>
              <a:rPr lang="tr-TR" sz="1200" dirty="0"/>
              <a:t>Projenin bilgi toplama süreci </a:t>
            </a:r>
            <a:r>
              <a:rPr lang="tr-TR" sz="1200" dirty="0" smtClean="0"/>
              <a:t>2 Mayıs Çarşamba günü </a:t>
            </a:r>
            <a:r>
              <a:rPr lang="tr-TR" sz="1200" dirty="0"/>
              <a:t>tamamlanmış, ardından veri temizliği ile son aşama olan veri analizi ve raporlama süreci ise  </a:t>
            </a:r>
            <a:r>
              <a:rPr lang="tr-TR" sz="1200" dirty="0" smtClean="0"/>
              <a:t>3- 4 Mayıs tarihlerinde </a:t>
            </a:r>
            <a:r>
              <a:rPr lang="tr-TR" sz="1200" dirty="0"/>
              <a:t>gerçekleştirilmiştir.</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o 1"/>
          <p:cNvGraphicFramePr>
            <a:graphicFrameLocks noGrp="1"/>
          </p:cNvGraphicFramePr>
          <p:nvPr>
            <p:extLst>
              <p:ext uri="{D42A27DB-BD31-4B8C-83A1-F6EECF244321}">
                <p14:modId xmlns:p14="http://schemas.microsoft.com/office/powerpoint/2010/main" val="1322001936"/>
              </p:ext>
            </p:extLst>
          </p:nvPr>
        </p:nvGraphicFramePr>
        <p:xfrm>
          <a:off x="1403475" y="1580890"/>
          <a:ext cx="5832821" cy="2640198"/>
        </p:xfrm>
        <a:graphic>
          <a:graphicData uri="http://schemas.openxmlformats.org/drawingml/2006/table">
            <a:tbl>
              <a:tblPr firstRow="1" bandRow="1">
                <a:tableStyleId>{9DCAF9ED-07DC-4A11-8D7F-57B35C25682E}</a:tableStyleId>
              </a:tblPr>
              <a:tblGrid>
                <a:gridCol w="2189845"/>
                <a:gridCol w="894766"/>
                <a:gridCol w="1086501"/>
                <a:gridCol w="1661709"/>
              </a:tblGrid>
              <a:tr h="38884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tr-TR" sz="1000" b="1" i="0" u="none" strike="noStrike" kern="1200" cap="none" normalizeH="0" baseline="0" dirty="0">
                        <a:ln>
                          <a:noFill/>
                        </a:ln>
                        <a:solidFill>
                          <a:schemeClr val="tx1"/>
                        </a:solidFill>
                        <a:effectLst/>
                        <a:latin typeface="Palatino Linotype" pitchFamily="18" charset="0"/>
                        <a:ea typeface="+mn-ea"/>
                        <a:cs typeface="+mn-cs"/>
                      </a:endParaRPr>
                    </a:p>
                  </a:txBody>
                  <a:tcPr marL="91445" marR="91445" marT="45723" marB="45723"/>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N</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1445" marR="91445" marT="45693" marB="45693"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Katılım Oranı</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1445" marR="91445" marT="45693" marB="45693"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Ortalama Cevaplanma </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Süresi</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1445" marR="91445" marT="45693" marB="45693" anchor="ctr" anchorCtr="1" horzOverflow="overflow"/>
                </a:tc>
              </a:tr>
              <a:tr h="224149">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1. Dönem (Ocak-Mart 2010)</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solidFill>
                      <a:srgbClr val="E8E8E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313</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solidFill>
                      <a:srgbClr val="E8E8E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%24,0</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solidFill>
                      <a:srgbClr val="E8E8E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20,52 dk.</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solidFill>
                      <a:srgbClr val="E8E8EF"/>
                    </a:solidFill>
                  </a:tcPr>
                </a:tc>
              </a:tr>
              <a:tr h="224149">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 Dönem (Nisan-Haziran 2010)</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525</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%27,4</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19,40 dk.</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r>
              <a:tr h="224149">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3. Dönem (Temmuz-Eylül 2010)</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500</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%26,1</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21,34 dk.</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r>
              <a:tr h="224149">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4. Dönem (Ekim-Aralık 2010)</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527</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%27,5</a:t>
                      </a:r>
                      <a:endParaRPr kumimoji="0" lang="tr-TR" sz="1000" b="1" i="0" u="none" strike="noStrike" kern="1200" cap="none" normalizeH="0" baseline="0" dirty="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19,20 dk.</a:t>
                      </a:r>
                      <a:endParaRPr kumimoji="0" lang="tr-TR" sz="1000" b="1" i="0" u="none" strike="noStrike" kern="1200" cap="none" normalizeH="0" baseline="0" dirty="0">
                        <a:ln>
                          <a:noFill/>
                        </a:ln>
                        <a:solidFill>
                          <a:schemeClr val="tx1"/>
                        </a:solidFill>
                        <a:effectLst/>
                        <a:latin typeface="Palatino Linotype" pitchFamily="18" charset="0"/>
                        <a:ea typeface="+mn-ea"/>
                        <a:cs typeface="+mn-cs"/>
                      </a:endParaRPr>
                    </a:p>
                  </a:txBody>
                  <a:tcPr marL="90004" marR="90004" marT="46774" marB="46774" anchor="ctr" anchorCtr="1" horzOverflow="overflow"/>
                </a:tc>
              </a:tr>
              <a:tr h="224149">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1. Dönem (Ocak-Mart 2011)</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531</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%26,8</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22,55 dk.</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r>
              <a:tr h="224149">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 Dönem (Nisan-Haziran 2011)</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546</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%27,6</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20,18 dk.</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tc>
              </a:tr>
              <a:tr h="224149">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3. Dönem (Temmuz-Eylül 2011)</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solidFill>
                      <a:srgbClr val="E8E8E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509</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solidFill>
                      <a:srgbClr val="E8E8E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%26,0</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solidFill>
                      <a:srgbClr val="E8E8E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u="none" strike="noStrike" kern="1200" cap="none" normalizeH="0" baseline="0" dirty="0" smtClean="0">
                          <a:ln>
                            <a:noFill/>
                          </a:ln>
                          <a:effectLst/>
                          <a:latin typeface="Palatino Linotype" pitchFamily="18" charset="0"/>
                        </a:rPr>
                        <a:t>27,44 dk.</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solidFill>
                      <a:srgbClr val="E8E8EF"/>
                    </a:solidFill>
                  </a:tcPr>
                </a:tc>
              </a:tr>
              <a:tr h="224149">
                <a:tc>
                  <a:txBody>
                    <a:bodyPr/>
                    <a:lstStyle/>
                    <a:p>
                      <a:pPr marL="0" marR="0" lvl="0" indent="0" algn="just" defTabSz="914400" rtl="0" eaLnBrk="1" fontAlgn="base" latinLnBrk="0" hangingPunct="1">
                        <a:lnSpc>
                          <a:spcPct val="100000"/>
                        </a:lnSpc>
                        <a:spcBef>
                          <a:spcPct val="20000"/>
                        </a:spcBef>
                        <a:spcAft>
                          <a:spcPct val="0"/>
                        </a:spcAft>
                        <a:buClrTx/>
                        <a:buSzTx/>
                        <a:buFontTx/>
                        <a:buNone/>
                        <a:tabLst/>
                        <a:defRPr/>
                      </a:pPr>
                      <a:r>
                        <a:rPr kumimoji="0" lang="tr-TR" sz="1000" b="0" u="none" strike="noStrike" kern="1200" cap="none" normalizeH="0" baseline="0" dirty="0" smtClean="0">
                          <a:ln>
                            <a:noFill/>
                          </a:ln>
                          <a:effectLst/>
                          <a:latin typeface="Palatino Linotype" pitchFamily="18" charset="0"/>
                        </a:rPr>
                        <a:t>4. Dönem (Ekim-Aralık 2011)</a:t>
                      </a:r>
                      <a:endParaRPr kumimoji="0" lang="tr-TR" sz="1000" b="0"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0" i="0" u="none" strike="noStrike" kern="1200" cap="none" normalizeH="0" baseline="0" dirty="0" smtClean="0">
                          <a:ln>
                            <a:noFill/>
                          </a:ln>
                          <a:solidFill>
                            <a:schemeClr val="tx1"/>
                          </a:solidFill>
                          <a:effectLst/>
                          <a:latin typeface="Palatino Linotype" pitchFamily="18" charset="0"/>
                          <a:ea typeface="+mn-ea"/>
                          <a:cs typeface="+mn-cs"/>
                        </a:rPr>
                        <a:t>520</a:t>
                      </a:r>
                    </a:p>
                  </a:txBody>
                  <a:tcPr marL="90004" marR="90004" marT="46774" marB="46774" anchor="ctr" anchorCtr="1" horzOverflow="overflow">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0" i="0" u="none" strike="noStrike" kern="1200" cap="none" normalizeH="0" baseline="0" dirty="0" smtClean="0">
                          <a:ln>
                            <a:noFill/>
                          </a:ln>
                          <a:solidFill>
                            <a:schemeClr val="tx1"/>
                          </a:solidFill>
                          <a:effectLst/>
                          <a:latin typeface="Palatino Linotype" pitchFamily="18" charset="0"/>
                          <a:ea typeface="+mn-ea"/>
                          <a:cs typeface="+mn-cs"/>
                        </a:rPr>
                        <a:t>%26,5</a:t>
                      </a:r>
                    </a:p>
                  </a:txBody>
                  <a:tcPr marL="90004" marR="90004" marT="46774" marB="46774" anchor="ctr" anchorCtr="1" horzOverflow="overflow">
                    <a:solidFill>
                      <a:srgbClr val="FFFFF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0" i="0" u="none" strike="noStrike" kern="1200" cap="none" normalizeH="0" baseline="0" dirty="0" smtClean="0">
                          <a:ln>
                            <a:noFill/>
                          </a:ln>
                          <a:solidFill>
                            <a:schemeClr val="tx1"/>
                          </a:solidFill>
                          <a:effectLst/>
                          <a:latin typeface="Palatino Linotype" pitchFamily="18" charset="0"/>
                          <a:ea typeface="+mn-ea"/>
                          <a:cs typeface="+mn-cs"/>
                        </a:rPr>
                        <a:t>25,43 dk.</a:t>
                      </a:r>
                    </a:p>
                  </a:txBody>
                  <a:tcPr marL="90004" marR="90004" marT="46774" marB="46774" anchor="ctr" anchorCtr="1" horzOverflow="overflow">
                    <a:solidFill>
                      <a:srgbClr val="FFFFFF"/>
                    </a:solidFill>
                  </a:tcPr>
                </a:tc>
              </a:tr>
              <a:tr h="224149">
                <a:tc>
                  <a:txBody>
                    <a:bodyPr/>
                    <a:lstStyle/>
                    <a:p>
                      <a:pPr marL="0" marR="0" lvl="0" indent="0" algn="just" defTabSz="914400" rtl="0" eaLnBrk="1" fontAlgn="base" latinLnBrk="0" hangingPunct="1">
                        <a:lnSpc>
                          <a:spcPct val="100000"/>
                        </a:lnSpc>
                        <a:spcBef>
                          <a:spcPct val="20000"/>
                        </a:spcBef>
                        <a:spcAft>
                          <a:spcPct val="0"/>
                        </a:spcAft>
                        <a:buClrTx/>
                        <a:buSzTx/>
                        <a:buFontTx/>
                        <a:buNone/>
                        <a:tabLst/>
                      </a:pPr>
                      <a:r>
                        <a:rPr kumimoji="0" lang="tr-TR" sz="1000" b="1" u="none" strike="noStrike" kern="1200" cap="none" normalizeH="0" baseline="0" dirty="0" smtClean="0">
                          <a:ln>
                            <a:noFill/>
                          </a:ln>
                          <a:effectLst/>
                          <a:latin typeface="Palatino Linotype" pitchFamily="18" charset="0"/>
                        </a:rPr>
                        <a:t>1. Dönem (Ocak-Mart 2012)</a:t>
                      </a:r>
                      <a:endParaRPr kumimoji="0" lang="tr-TR" sz="1000" b="1" i="0" u="none" strike="noStrike" kern="1200" cap="none" normalizeH="0" baseline="0" dirty="0" smtClean="0">
                        <a:ln>
                          <a:noFill/>
                        </a:ln>
                        <a:solidFill>
                          <a:schemeClr val="tx1"/>
                        </a:solidFill>
                        <a:effectLst/>
                        <a:latin typeface="Palatino Linotype" pitchFamily="18" charset="0"/>
                        <a:ea typeface="+mn-ea"/>
                        <a:cs typeface="+mn-cs"/>
                      </a:endParaRPr>
                    </a:p>
                  </a:txBody>
                  <a:tcPr marL="90004" marR="90004" marT="46774" marB="46774" anchor="ctr" anchorCtr="1" horzOverflow="overflow">
                    <a:solidFill>
                      <a:srgbClr val="E8E8E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kern="1200" cap="none" normalizeH="0" baseline="0" dirty="0" smtClean="0">
                          <a:ln>
                            <a:noFill/>
                          </a:ln>
                          <a:solidFill>
                            <a:schemeClr val="tx1"/>
                          </a:solidFill>
                          <a:effectLst/>
                          <a:latin typeface="Palatino Linotype" pitchFamily="18" charset="0"/>
                          <a:ea typeface="+mn-ea"/>
                          <a:cs typeface="+mn-cs"/>
                        </a:rPr>
                        <a:t>507</a:t>
                      </a:r>
                    </a:p>
                  </a:txBody>
                  <a:tcPr marL="90004" marR="90004" marT="46774" marB="46774" anchor="ctr" anchorCtr="1" horzOverflow="overflow">
                    <a:solidFill>
                      <a:srgbClr val="E8E8E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kern="1200" cap="none" normalizeH="0" baseline="0" dirty="0" smtClean="0">
                          <a:ln>
                            <a:noFill/>
                          </a:ln>
                          <a:solidFill>
                            <a:schemeClr val="tx1"/>
                          </a:solidFill>
                          <a:effectLst/>
                          <a:latin typeface="Palatino Linotype" pitchFamily="18" charset="0"/>
                          <a:ea typeface="+mn-ea"/>
                          <a:cs typeface="+mn-cs"/>
                        </a:rPr>
                        <a:t>%25,5</a:t>
                      </a:r>
                    </a:p>
                  </a:txBody>
                  <a:tcPr marL="90004" marR="90004" marT="46774" marB="46774" anchor="ctr" anchorCtr="1" horzOverflow="overflow">
                    <a:solidFill>
                      <a:srgbClr val="E8E8EF"/>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tr-TR" sz="1000" b="1" i="0" u="none" strike="noStrike" kern="1200" cap="none" normalizeH="0" baseline="0" dirty="0" smtClean="0">
                          <a:ln>
                            <a:noFill/>
                          </a:ln>
                          <a:solidFill>
                            <a:schemeClr val="tx1"/>
                          </a:solidFill>
                          <a:effectLst/>
                          <a:latin typeface="Palatino Linotype" pitchFamily="18" charset="0"/>
                          <a:ea typeface="+mn-ea"/>
                          <a:cs typeface="+mn-cs"/>
                        </a:rPr>
                        <a:t>28,55 dk.</a:t>
                      </a:r>
                    </a:p>
                  </a:txBody>
                  <a:tcPr marL="90004" marR="90004" marT="46774" marB="46774" anchor="ctr" anchorCtr="1" horzOverflow="overflow">
                    <a:solidFill>
                      <a:srgbClr val="E8E8EF"/>
                    </a:solidFill>
                  </a:tcPr>
                </a:tc>
              </a:tr>
            </a:tbl>
          </a:graphicData>
        </a:graphic>
      </p:graphicFrame>
      <p:sp>
        <p:nvSpPr>
          <p:cNvPr id="835588" name="Text Box 4"/>
          <p:cNvSpPr txBox="1">
            <a:spLocks noChangeArrowheads="1"/>
          </p:cNvSpPr>
          <p:nvPr/>
        </p:nvSpPr>
        <p:spPr bwMode="auto">
          <a:xfrm>
            <a:off x="838200" y="1049338"/>
            <a:ext cx="3054350" cy="457200"/>
          </a:xfrm>
          <a:prstGeom prst="rect">
            <a:avLst/>
          </a:prstGeom>
          <a:noFill/>
          <a:ln>
            <a:noFill/>
          </a:ln>
          <a:effectLst/>
          <a:extLst/>
        </p:spPr>
        <p:txBody>
          <a:bodyPr wrap="none">
            <a:spAutoFit/>
          </a:bodyPr>
          <a:lstStyle/>
          <a:p>
            <a:pPr>
              <a:defRPr/>
            </a:pPr>
            <a:r>
              <a:rPr lang="tr-TR" sz="2400" b="1" dirty="0">
                <a:effectLst>
                  <a:outerShdw blurRad="38100" dist="38100" dir="2700000" algn="tl">
                    <a:srgbClr val="C0C0C0"/>
                  </a:outerShdw>
                </a:effectLst>
                <a:cs typeface="+mn-cs"/>
              </a:rPr>
              <a:t>Metodolojik Bilgiler</a:t>
            </a:r>
            <a:endParaRPr lang="en-US" sz="2400" b="1" dirty="0">
              <a:effectLst>
                <a:outerShdw blurRad="38100" dist="38100" dir="2700000" algn="tl">
                  <a:srgbClr val="C0C0C0"/>
                </a:outerShdw>
              </a:effectLst>
              <a:cs typeface="+mn-cs"/>
            </a:endParaRPr>
          </a:p>
        </p:txBody>
      </p:sp>
      <p:sp>
        <p:nvSpPr>
          <p:cNvPr id="11267" name="Text Box 5"/>
          <p:cNvSpPr txBox="1">
            <a:spLocks noChangeArrowheads="1"/>
          </p:cNvSpPr>
          <p:nvPr/>
        </p:nvSpPr>
        <p:spPr bwMode="auto">
          <a:xfrm>
            <a:off x="2195736" y="4391199"/>
            <a:ext cx="3986212"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Palatino Linotype" pitchFamily="18" charset="0"/>
                <a:cs typeface="Arial" charset="0"/>
              </a:defRPr>
            </a:lvl1pPr>
            <a:lvl2pPr marL="742950" indent="-285750" eaLnBrk="0" hangingPunct="0">
              <a:defRPr>
                <a:solidFill>
                  <a:schemeClr val="tx1"/>
                </a:solidFill>
                <a:latin typeface="Palatino Linotype" pitchFamily="18" charset="0"/>
                <a:cs typeface="Arial" charset="0"/>
              </a:defRPr>
            </a:lvl2pPr>
            <a:lvl3pPr marL="1143000" indent="-228600" eaLnBrk="0" hangingPunct="0">
              <a:defRPr>
                <a:solidFill>
                  <a:schemeClr val="tx1"/>
                </a:solidFill>
                <a:latin typeface="Palatino Linotype" pitchFamily="18" charset="0"/>
                <a:cs typeface="Arial" charset="0"/>
              </a:defRPr>
            </a:lvl3pPr>
            <a:lvl4pPr marL="1600200" indent="-228600" eaLnBrk="0" hangingPunct="0">
              <a:defRPr>
                <a:solidFill>
                  <a:schemeClr val="tx1"/>
                </a:solidFill>
                <a:latin typeface="Palatino Linotype" pitchFamily="18" charset="0"/>
                <a:cs typeface="Arial" charset="0"/>
              </a:defRPr>
            </a:lvl4pPr>
            <a:lvl5pPr marL="2057400" indent="-228600" eaLnBrk="0" hangingPunct="0">
              <a:defRPr>
                <a:solidFill>
                  <a:schemeClr val="tx1"/>
                </a:solidFill>
                <a:latin typeface="Palatino Linotype" pitchFamily="18" charset="0"/>
                <a:cs typeface="Arial" charset="0"/>
              </a:defRPr>
            </a:lvl5pPr>
            <a:lvl6pPr marL="2514600" indent="-228600" eaLnBrk="0" fontAlgn="base" hangingPunct="0">
              <a:spcBef>
                <a:spcPct val="0"/>
              </a:spcBef>
              <a:spcAft>
                <a:spcPct val="0"/>
              </a:spcAft>
              <a:defRPr>
                <a:solidFill>
                  <a:schemeClr val="tx1"/>
                </a:solidFill>
                <a:latin typeface="Palatino Linotype" pitchFamily="18" charset="0"/>
                <a:cs typeface="Arial" charset="0"/>
              </a:defRPr>
            </a:lvl6pPr>
            <a:lvl7pPr marL="2971800" indent="-228600" eaLnBrk="0" fontAlgn="base" hangingPunct="0">
              <a:spcBef>
                <a:spcPct val="0"/>
              </a:spcBef>
              <a:spcAft>
                <a:spcPct val="0"/>
              </a:spcAft>
              <a:defRPr>
                <a:solidFill>
                  <a:schemeClr val="tx1"/>
                </a:solidFill>
                <a:latin typeface="Palatino Linotype" pitchFamily="18" charset="0"/>
                <a:cs typeface="Arial" charset="0"/>
              </a:defRPr>
            </a:lvl7pPr>
            <a:lvl8pPr marL="3429000" indent="-228600" eaLnBrk="0" fontAlgn="base" hangingPunct="0">
              <a:spcBef>
                <a:spcPct val="0"/>
              </a:spcBef>
              <a:spcAft>
                <a:spcPct val="0"/>
              </a:spcAft>
              <a:defRPr>
                <a:solidFill>
                  <a:schemeClr val="tx1"/>
                </a:solidFill>
                <a:latin typeface="Palatino Linotype" pitchFamily="18" charset="0"/>
                <a:cs typeface="Arial" charset="0"/>
              </a:defRPr>
            </a:lvl8pPr>
            <a:lvl9pPr marL="3886200" indent="-228600" eaLnBrk="0" fontAlgn="base" hangingPunct="0">
              <a:spcBef>
                <a:spcPct val="0"/>
              </a:spcBef>
              <a:spcAft>
                <a:spcPct val="0"/>
              </a:spcAft>
              <a:defRPr>
                <a:solidFill>
                  <a:schemeClr val="tx1"/>
                </a:solidFill>
                <a:latin typeface="Palatino Linotype" pitchFamily="18" charset="0"/>
                <a:cs typeface="Arial" charset="0"/>
              </a:defRPr>
            </a:lvl9pPr>
          </a:lstStyle>
          <a:p>
            <a:pPr eaLnBrk="1" hangingPunct="1"/>
            <a:r>
              <a:rPr lang="tr-TR" sz="1100" b="1" dirty="0"/>
              <a:t>Internet tabanlı görüşmeler için tasarlanan elektronik form</a:t>
            </a:r>
          </a:p>
        </p:txBody>
      </p:sp>
      <p:pic>
        <p:nvPicPr>
          <p:cNvPr id="911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640" y="4725144"/>
            <a:ext cx="5976664" cy="16836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1_Varsayılan Tasarım">
  <a:themeElements>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Varsayılan Tasarım">
      <a:majorFont>
        <a:latin typeface=""/>
        <a:ea typeface=""/>
        <a:cs typeface=""/>
      </a:majorFont>
      <a:minorFont>
        <a:latin typeface=""/>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Varsayılan Tasarım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Varsayılan Tasarım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Varsayılan Tasarım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Varsayılan Tasarım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Varsayılan Tasarım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Varsayılan Tasarım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Varsayılan Tasarım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Varsayılan Tasarım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Varsayılan Tasarım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Varsayılan Tasarım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Varsayılan Tasarım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Varsayılan Tasarım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is Teması">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21390</TotalTime>
  <Words>5550</Words>
  <Application>Microsoft Office PowerPoint</Application>
  <PresentationFormat>Ekran Gösterisi (4:3)</PresentationFormat>
  <Paragraphs>1124</Paragraphs>
  <Slides>62</Slides>
  <Notes>9</Notes>
  <HiddenSlides>0</HiddenSlides>
  <MMClips>0</MMClips>
  <ScaleCrop>false</ScaleCrop>
  <HeadingPairs>
    <vt:vector size="6" baseType="variant">
      <vt:variant>
        <vt:lpstr>Tema</vt:lpstr>
      </vt:variant>
      <vt:variant>
        <vt:i4>1</vt:i4>
      </vt:variant>
      <vt:variant>
        <vt:lpstr>Katıştırılmış OLE Hizmet Programları</vt:lpstr>
      </vt:variant>
      <vt:variant>
        <vt:i4>1</vt:i4>
      </vt:variant>
      <vt:variant>
        <vt:lpstr>Slayt Başlıkları</vt:lpstr>
      </vt:variant>
      <vt:variant>
        <vt:i4>62</vt:i4>
      </vt:variant>
    </vt:vector>
  </HeadingPairs>
  <TitlesOfParts>
    <vt:vector size="64" baseType="lpstr">
      <vt:lpstr>1_Varsayılan Tasarım</vt:lpstr>
      <vt:lpstr>Çizelge</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HP</dc:creator>
  <cp:lastModifiedBy>Okan İnce</cp:lastModifiedBy>
  <cp:revision>2912</cp:revision>
  <dcterms:created xsi:type="dcterms:W3CDTF">2007-01-19T10:01:28Z</dcterms:created>
  <dcterms:modified xsi:type="dcterms:W3CDTF">2012-05-14T09:44:49Z</dcterms:modified>
</cp:coreProperties>
</file>